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9" r:id="rId2"/>
    <p:sldMasterId id="2147483722" r:id="rId3"/>
  </p:sldMasterIdLst>
  <p:notesMasterIdLst>
    <p:notesMasterId r:id="rId26"/>
  </p:notesMasterIdLst>
  <p:sldIdLst>
    <p:sldId id="257" r:id="rId4"/>
    <p:sldId id="359" r:id="rId5"/>
    <p:sldId id="393" r:id="rId6"/>
    <p:sldId id="348" r:id="rId7"/>
    <p:sldId id="378" r:id="rId8"/>
    <p:sldId id="350" r:id="rId9"/>
    <p:sldId id="376" r:id="rId10"/>
    <p:sldId id="379" r:id="rId11"/>
    <p:sldId id="377" r:id="rId12"/>
    <p:sldId id="380" r:id="rId13"/>
    <p:sldId id="381" r:id="rId14"/>
    <p:sldId id="382" r:id="rId15"/>
    <p:sldId id="383" r:id="rId16"/>
    <p:sldId id="384" r:id="rId17"/>
    <p:sldId id="385" r:id="rId18"/>
    <p:sldId id="386" r:id="rId19"/>
    <p:sldId id="387" r:id="rId20"/>
    <p:sldId id="388" r:id="rId21"/>
    <p:sldId id="390" r:id="rId22"/>
    <p:sldId id="391" r:id="rId23"/>
    <p:sldId id="370" r:id="rId24"/>
    <p:sldId id="39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n Zhong" initials="WZ"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E6761A"/>
    <a:srgbClr val="FF5050"/>
    <a:srgbClr val="0DBF44"/>
    <a:srgbClr val="ECEEF0"/>
    <a:srgbClr val="EDE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7" autoAdjust="0"/>
    <p:restoredTop sz="72837" autoAdjust="0"/>
  </p:normalViewPr>
  <p:slideViewPr>
    <p:cSldViewPr snapToGrid="0">
      <p:cViewPr varScale="1">
        <p:scale>
          <a:sx n="57" d="100"/>
          <a:sy n="57" d="100"/>
        </p:scale>
        <p:origin x="134" y="55"/>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3406A4-A556-4C0C-9163-3DA4BC97C1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8D8770-5279-ED4B-B772-C173CB815BBF}">
      <dgm:prSet custT="1"/>
      <dgm:spPr/>
      <dgm:t>
        <a:bodyPr/>
        <a:lstStyle/>
        <a:p>
          <a:pPr algn="ctr"/>
          <a:r>
            <a:rPr lang="en-US" altLang="zh-CN" sz="3300" b="1" dirty="0" smtClean="0"/>
            <a:t>Consumer Impulsivity Concept</a:t>
          </a:r>
          <a:endParaRPr lang="en-US" sz="3300" b="1" dirty="0"/>
        </a:p>
      </dgm:t>
    </dgm:pt>
    <dgm:pt modelId="{920E4B02-73B9-C541-AF1D-CABD5E42C619}" type="parTrans" cxnId="{DFF38DE2-1DF2-AB4C-B518-A281380DF4A8}">
      <dgm:prSet/>
      <dgm:spPr/>
      <dgm:t>
        <a:bodyPr/>
        <a:lstStyle/>
        <a:p>
          <a:endParaRPr lang="en-US"/>
        </a:p>
      </dgm:t>
    </dgm:pt>
    <dgm:pt modelId="{0324AE8A-233E-9E4D-89C2-B87DB02319D7}" type="sibTrans" cxnId="{DFF38DE2-1DF2-AB4C-B518-A281380DF4A8}">
      <dgm:prSet/>
      <dgm:spPr/>
      <dgm:t>
        <a:bodyPr/>
        <a:lstStyle/>
        <a:p>
          <a:endParaRPr lang="en-US"/>
        </a:p>
      </dgm:t>
    </dgm:pt>
    <dgm:pt modelId="{1FD424C0-2B43-7C4C-868D-ABF2AABD204C}">
      <dgm:prSet custT="1"/>
      <dgm:spPr/>
      <dgm:t>
        <a:bodyPr/>
        <a:lstStyle/>
        <a:p>
          <a:endParaRPr lang="en-US" sz="2200" b="0" dirty="0"/>
        </a:p>
      </dgm:t>
    </dgm:pt>
    <dgm:pt modelId="{A16E362F-226A-7044-8BE2-4A5A95CB63E1}" type="parTrans" cxnId="{C507EFA9-3A52-B44D-A2D0-4551DA4A15A3}">
      <dgm:prSet/>
      <dgm:spPr/>
      <dgm:t>
        <a:bodyPr/>
        <a:lstStyle/>
        <a:p>
          <a:endParaRPr lang="en-US"/>
        </a:p>
      </dgm:t>
    </dgm:pt>
    <dgm:pt modelId="{0A8ABB2D-75D9-B746-9C29-2B24B9ECCB30}" type="sibTrans" cxnId="{C507EFA9-3A52-B44D-A2D0-4551DA4A15A3}">
      <dgm:prSet/>
      <dgm:spPr/>
      <dgm:t>
        <a:bodyPr/>
        <a:lstStyle/>
        <a:p>
          <a:endParaRPr lang="en-US"/>
        </a:p>
      </dgm:t>
    </dgm:pt>
    <dgm:pt modelId="{69FFB864-C288-43C2-A555-724D18DE8AA9}" type="pres">
      <dgm:prSet presAssocID="{F93406A4-A556-4C0C-9163-3DA4BC97C140}" presName="linear" presStyleCnt="0">
        <dgm:presLayoutVars>
          <dgm:animLvl val="lvl"/>
          <dgm:resizeHandles val="exact"/>
        </dgm:presLayoutVars>
      </dgm:prSet>
      <dgm:spPr/>
      <dgm:t>
        <a:bodyPr/>
        <a:lstStyle/>
        <a:p>
          <a:endParaRPr lang="en-US"/>
        </a:p>
      </dgm:t>
    </dgm:pt>
    <dgm:pt modelId="{1B5A6318-1F8A-0340-A365-D71E66CE8CA8}" type="pres">
      <dgm:prSet presAssocID="{588D8770-5279-ED4B-B772-C173CB815BBF}" presName="parentText" presStyleLbl="node1" presStyleIdx="0" presStyleCnt="1" custScaleY="54692" custLinFactNeighborX="-406" custLinFactNeighborY="-48485">
        <dgm:presLayoutVars>
          <dgm:chMax val="0"/>
          <dgm:bulletEnabled val="1"/>
        </dgm:presLayoutVars>
      </dgm:prSet>
      <dgm:spPr/>
      <dgm:t>
        <a:bodyPr/>
        <a:lstStyle/>
        <a:p>
          <a:endParaRPr lang="en-US"/>
        </a:p>
      </dgm:t>
    </dgm:pt>
    <dgm:pt modelId="{A7CD10FB-A682-8940-9FD8-FB39FB4C664D}" type="pres">
      <dgm:prSet presAssocID="{588D8770-5279-ED4B-B772-C173CB815BBF}" presName="childText" presStyleLbl="revTx" presStyleIdx="0" presStyleCnt="1" custAng="0" custScaleY="139404" custLinFactNeighborX="1532" custLinFactNeighborY="3580">
        <dgm:presLayoutVars>
          <dgm:bulletEnabled val="1"/>
        </dgm:presLayoutVars>
      </dgm:prSet>
      <dgm:spPr/>
      <dgm:t>
        <a:bodyPr/>
        <a:lstStyle/>
        <a:p>
          <a:endParaRPr lang="en-US"/>
        </a:p>
      </dgm:t>
    </dgm:pt>
  </dgm:ptLst>
  <dgm:cxnLst>
    <dgm:cxn modelId="{2608F93F-89DC-4985-808B-6DD157B065B6}" type="presOf" srcId="{588D8770-5279-ED4B-B772-C173CB815BBF}" destId="{1B5A6318-1F8A-0340-A365-D71E66CE8CA8}" srcOrd="0" destOrd="0" presId="urn:microsoft.com/office/officeart/2005/8/layout/vList2"/>
    <dgm:cxn modelId="{DFF38DE2-1DF2-AB4C-B518-A281380DF4A8}" srcId="{F93406A4-A556-4C0C-9163-3DA4BC97C140}" destId="{588D8770-5279-ED4B-B772-C173CB815BBF}" srcOrd="0" destOrd="0" parTransId="{920E4B02-73B9-C541-AF1D-CABD5E42C619}" sibTransId="{0324AE8A-233E-9E4D-89C2-B87DB02319D7}"/>
    <dgm:cxn modelId="{9DC58417-59ED-41C4-B138-5766971C57CB}" type="presOf" srcId="{1FD424C0-2B43-7C4C-868D-ABF2AABD204C}" destId="{A7CD10FB-A682-8940-9FD8-FB39FB4C664D}" srcOrd="0" destOrd="0" presId="urn:microsoft.com/office/officeart/2005/8/layout/vList2"/>
    <dgm:cxn modelId="{D768990D-DE31-4AA9-8E1A-E49FF708F137}" type="presOf" srcId="{F93406A4-A556-4C0C-9163-3DA4BC97C140}" destId="{69FFB864-C288-43C2-A555-724D18DE8AA9}" srcOrd="0" destOrd="0" presId="urn:microsoft.com/office/officeart/2005/8/layout/vList2"/>
    <dgm:cxn modelId="{C507EFA9-3A52-B44D-A2D0-4551DA4A15A3}" srcId="{588D8770-5279-ED4B-B772-C173CB815BBF}" destId="{1FD424C0-2B43-7C4C-868D-ABF2AABD204C}" srcOrd="0" destOrd="0" parTransId="{A16E362F-226A-7044-8BE2-4A5A95CB63E1}" sibTransId="{0A8ABB2D-75D9-B746-9C29-2B24B9ECCB30}"/>
    <dgm:cxn modelId="{3890CD6E-1ABC-4F9D-9B1A-901361B85847}" type="presParOf" srcId="{69FFB864-C288-43C2-A555-724D18DE8AA9}" destId="{1B5A6318-1F8A-0340-A365-D71E66CE8CA8}" srcOrd="0" destOrd="0" presId="urn:microsoft.com/office/officeart/2005/8/layout/vList2"/>
    <dgm:cxn modelId="{5A10E75D-6D4B-40E8-8555-AB7B220BBCA4}" type="presParOf" srcId="{69FFB864-C288-43C2-A555-724D18DE8AA9}" destId="{A7CD10FB-A682-8940-9FD8-FB39FB4C664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3406A4-A556-4C0C-9163-3DA4BC97C1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8D8770-5279-ED4B-B772-C173CB815BBF}">
      <dgm:prSet custT="1"/>
      <dgm:spPr/>
      <dgm:t>
        <a:bodyPr/>
        <a:lstStyle/>
        <a:p>
          <a:pPr algn="ctr"/>
          <a:r>
            <a:rPr lang="en-US" altLang="zh-CN" sz="3300" b="1" dirty="0" smtClean="0"/>
            <a:t>Consumer Impulsivity Measurement</a:t>
          </a:r>
          <a:endParaRPr lang="en-US" sz="3300" b="1" dirty="0"/>
        </a:p>
      </dgm:t>
    </dgm:pt>
    <dgm:pt modelId="{920E4B02-73B9-C541-AF1D-CABD5E42C619}" type="parTrans" cxnId="{DFF38DE2-1DF2-AB4C-B518-A281380DF4A8}">
      <dgm:prSet/>
      <dgm:spPr/>
      <dgm:t>
        <a:bodyPr/>
        <a:lstStyle/>
        <a:p>
          <a:endParaRPr lang="en-US"/>
        </a:p>
      </dgm:t>
    </dgm:pt>
    <dgm:pt modelId="{0324AE8A-233E-9E4D-89C2-B87DB02319D7}" type="sibTrans" cxnId="{DFF38DE2-1DF2-AB4C-B518-A281380DF4A8}">
      <dgm:prSet/>
      <dgm:spPr/>
      <dgm:t>
        <a:bodyPr/>
        <a:lstStyle/>
        <a:p>
          <a:endParaRPr lang="en-US"/>
        </a:p>
      </dgm:t>
    </dgm:pt>
    <dgm:pt modelId="{1FD424C0-2B43-7C4C-868D-ABF2AABD204C}">
      <dgm:prSet custT="1"/>
      <dgm:spPr/>
      <dgm:t>
        <a:bodyPr/>
        <a:lstStyle/>
        <a:p>
          <a:endParaRPr lang="en-US" sz="2200" b="0" dirty="0"/>
        </a:p>
      </dgm:t>
    </dgm:pt>
    <dgm:pt modelId="{A16E362F-226A-7044-8BE2-4A5A95CB63E1}" type="parTrans" cxnId="{C507EFA9-3A52-B44D-A2D0-4551DA4A15A3}">
      <dgm:prSet/>
      <dgm:spPr/>
      <dgm:t>
        <a:bodyPr/>
        <a:lstStyle/>
        <a:p>
          <a:endParaRPr lang="en-US"/>
        </a:p>
      </dgm:t>
    </dgm:pt>
    <dgm:pt modelId="{0A8ABB2D-75D9-B746-9C29-2B24B9ECCB30}" type="sibTrans" cxnId="{C507EFA9-3A52-B44D-A2D0-4551DA4A15A3}">
      <dgm:prSet/>
      <dgm:spPr/>
      <dgm:t>
        <a:bodyPr/>
        <a:lstStyle/>
        <a:p>
          <a:endParaRPr lang="en-US"/>
        </a:p>
      </dgm:t>
    </dgm:pt>
    <dgm:pt modelId="{69FFB864-C288-43C2-A555-724D18DE8AA9}" type="pres">
      <dgm:prSet presAssocID="{F93406A4-A556-4C0C-9163-3DA4BC97C140}" presName="linear" presStyleCnt="0">
        <dgm:presLayoutVars>
          <dgm:animLvl val="lvl"/>
          <dgm:resizeHandles val="exact"/>
        </dgm:presLayoutVars>
      </dgm:prSet>
      <dgm:spPr/>
      <dgm:t>
        <a:bodyPr/>
        <a:lstStyle/>
        <a:p>
          <a:endParaRPr lang="en-US"/>
        </a:p>
      </dgm:t>
    </dgm:pt>
    <dgm:pt modelId="{1B5A6318-1F8A-0340-A365-D71E66CE8CA8}" type="pres">
      <dgm:prSet presAssocID="{588D8770-5279-ED4B-B772-C173CB815BBF}" presName="parentText" presStyleLbl="node1" presStyleIdx="0" presStyleCnt="1" custScaleY="54692" custLinFactNeighborX="-406" custLinFactNeighborY="-48485">
        <dgm:presLayoutVars>
          <dgm:chMax val="0"/>
          <dgm:bulletEnabled val="1"/>
        </dgm:presLayoutVars>
      </dgm:prSet>
      <dgm:spPr/>
      <dgm:t>
        <a:bodyPr/>
        <a:lstStyle/>
        <a:p>
          <a:endParaRPr lang="en-US"/>
        </a:p>
      </dgm:t>
    </dgm:pt>
    <dgm:pt modelId="{A7CD10FB-A682-8940-9FD8-FB39FB4C664D}" type="pres">
      <dgm:prSet presAssocID="{588D8770-5279-ED4B-B772-C173CB815BBF}" presName="childText" presStyleLbl="revTx" presStyleIdx="0" presStyleCnt="1" custAng="0" custScaleY="139404" custLinFactNeighborX="1532" custLinFactNeighborY="3580">
        <dgm:presLayoutVars>
          <dgm:bulletEnabled val="1"/>
        </dgm:presLayoutVars>
      </dgm:prSet>
      <dgm:spPr/>
      <dgm:t>
        <a:bodyPr/>
        <a:lstStyle/>
        <a:p>
          <a:endParaRPr lang="en-US"/>
        </a:p>
      </dgm:t>
    </dgm:pt>
  </dgm:ptLst>
  <dgm:cxnLst>
    <dgm:cxn modelId="{2608F93F-89DC-4985-808B-6DD157B065B6}" type="presOf" srcId="{588D8770-5279-ED4B-B772-C173CB815BBF}" destId="{1B5A6318-1F8A-0340-A365-D71E66CE8CA8}" srcOrd="0" destOrd="0" presId="urn:microsoft.com/office/officeart/2005/8/layout/vList2"/>
    <dgm:cxn modelId="{DFF38DE2-1DF2-AB4C-B518-A281380DF4A8}" srcId="{F93406A4-A556-4C0C-9163-3DA4BC97C140}" destId="{588D8770-5279-ED4B-B772-C173CB815BBF}" srcOrd="0" destOrd="0" parTransId="{920E4B02-73B9-C541-AF1D-CABD5E42C619}" sibTransId="{0324AE8A-233E-9E4D-89C2-B87DB02319D7}"/>
    <dgm:cxn modelId="{9DC58417-59ED-41C4-B138-5766971C57CB}" type="presOf" srcId="{1FD424C0-2B43-7C4C-868D-ABF2AABD204C}" destId="{A7CD10FB-A682-8940-9FD8-FB39FB4C664D}" srcOrd="0" destOrd="0" presId="urn:microsoft.com/office/officeart/2005/8/layout/vList2"/>
    <dgm:cxn modelId="{D768990D-DE31-4AA9-8E1A-E49FF708F137}" type="presOf" srcId="{F93406A4-A556-4C0C-9163-3DA4BC97C140}" destId="{69FFB864-C288-43C2-A555-724D18DE8AA9}" srcOrd="0" destOrd="0" presId="urn:microsoft.com/office/officeart/2005/8/layout/vList2"/>
    <dgm:cxn modelId="{C507EFA9-3A52-B44D-A2D0-4551DA4A15A3}" srcId="{588D8770-5279-ED4B-B772-C173CB815BBF}" destId="{1FD424C0-2B43-7C4C-868D-ABF2AABD204C}" srcOrd="0" destOrd="0" parTransId="{A16E362F-226A-7044-8BE2-4A5A95CB63E1}" sibTransId="{0A8ABB2D-75D9-B746-9C29-2B24B9ECCB30}"/>
    <dgm:cxn modelId="{3890CD6E-1ABC-4F9D-9B1A-901361B85847}" type="presParOf" srcId="{69FFB864-C288-43C2-A555-724D18DE8AA9}" destId="{1B5A6318-1F8A-0340-A365-D71E66CE8CA8}" srcOrd="0" destOrd="0" presId="urn:microsoft.com/office/officeart/2005/8/layout/vList2"/>
    <dgm:cxn modelId="{5A10E75D-6D4B-40E8-8555-AB7B220BBCA4}" type="presParOf" srcId="{69FFB864-C288-43C2-A555-724D18DE8AA9}" destId="{A7CD10FB-A682-8940-9FD8-FB39FB4C664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A6318-1F8A-0340-A365-D71E66CE8CA8}">
      <dsp:nvSpPr>
        <dsp:cNvPr id="0" name=""/>
        <dsp:cNvSpPr/>
      </dsp:nvSpPr>
      <dsp:spPr>
        <a:xfrm>
          <a:off x="0" y="0"/>
          <a:ext cx="11871783" cy="6552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altLang="zh-CN" sz="3300" b="1" kern="1200" dirty="0" smtClean="0"/>
            <a:t>Consumer Impulsivity Concept</a:t>
          </a:r>
          <a:endParaRPr lang="en-US" sz="3300" b="1" kern="1200" dirty="0"/>
        </a:p>
      </dsp:txBody>
      <dsp:txXfrm>
        <a:off x="31987" y="31987"/>
        <a:ext cx="11807809" cy="591279"/>
      </dsp:txXfrm>
    </dsp:sp>
    <dsp:sp modelId="{A7CD10FB-A682-8940-9FD8-FB39FB4C664D}">
      <dsp:nvSpPr>
        <dsp:cNvPr id="0" name=""/>
        <dsp:cNvSpPr/>
      </dsp:nvSpPr>
      <dsp:spPr>
        <a:xfrm>
          <a:off x="0" y="1092107"/>
          <a:ext cx="11871783" cy="147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929" tIns="27940" rIns="156464" bIns="27940" numCol="1" spcCol="1270" anchor="t" anchorCtr="0">
          <a:noAutofit/>
        </a:bodyPr>
        <a:lstStyle/>
        <a:p>
          <a:pPr marL="228600" lvl="1" indent="-228600" algn="l" defTabSz="977900">
            <a:lnSpc>
              <a:spcPct val="90000"/>
            </a:lnSpc>
            <a:spcBef>
              <a:spcPct val="0"/>
            </a:spcBef>
            <a:spcAft>
              <a:spcPct val="20000"/>
            </a:spcAft>
            <a:buChar char="••"/>
          </a:pPr>
          <a:endParaRPr lang="en-US" sz="2200" b="0" kern="1200" dirty="0"/>
        </a:p>
      </dsp:txBody>
      <dsp:txXfrm>
        <a:off x="0" y="1092107"/>
        <a:ext cx="11871783" cy="14774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A6318-1F8A-0340-A365-D71E66CE8CA8}">
      <dsp:nvSpPr>
        <dsp:cNvPr id="0" name=""/>
        <dsp:cNvSpPr/>
      </dsp:nvSpPr>
      <dsp:spPr>
        <a:xfrm>
          <a:off x="0" y="0"/>
          <a:ext cx="7543093" cy="6552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altLang="zh-CN" sz="3300" b="1" kern="1200" dirty="0" smtClean="0"/>
            <a:t>Consumer Impulsivity Measurement</a:t>
          </a:r>
          <a:endParaRPr lang="en-US" sz="3300" b="1" kern="1200" dirty="0"/>
        </a:p>
      </dsp:txBody>
      <dsp:txXfrm>
        <a:off x="31987" y="31987"/>
        <a:ext cx="7479119" cy="591279"/>
      </dsp:txXfrm>
    </dsp:sp>
    <dsp:sp modelId="{A7CD10FB-A682-8940-9FD8-FB39FB4C664D}">
      <dsp:nvSpPr>
        <dsp:cNvPr id="0" name=""/>
        <dsp:cNvSpPr/>
      </dsp:nvSpPr>
      <dsp:spPr>
        <a:xfrm>
          <a:off x="0" y="1092107"/>
          <a:ext cx="7543093" cy="147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493" tIns="27940" rIns="156464" bIns="27940" numCol="1" spcCol="1270" anchor="t" anchorCtr="0">
          <a:noAutofit/>
        </a:bodyPr>
        <a:lstStyle/>
        <a:p>
          <a:pPr marL="228600" lvl="1" indent="-228600" algn="l" defTabSz="977900">
            <a:lnSpc>
              <a:spcPct val="90000"/>
            </a:lnSpc>
            <a:spcBef>
              <a:spcPct val="0"/>
            </a:spcBef>
            <a:spcAft>
              <a:spcPct val="20000"/>
            </a:spcAft>
            <a:buChar char="••"/>
          </a:pPr>
          <a:endParaRPr lang="en-US" sz="2200" b="0" kern="1200" dirty="0"/>
        </a:p>
      </dsp:txBody>
      <dsp:txXfrm>
        <a:off x="0" y="1092107"/>
        <a:ext cx="7543093" cy="147745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85F14E-0293-4906-BAED-09770815AB04}" type="datetimeFigureOut">
              <a:rPr lang="en-US" smtClean="0"/>
              <a:t>9/6/2015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1FCBB-60C5-45E1-8026-336B751AF1C5}" type="slidenum">
              <a:rPr lang="en-US" smtClean="0"/>
              <a:t>‹#›</a:t>
            </a:fld>
            <a:endParaRPr lang="en-US"/>
          </a:p>
        </p:txBody>
      </p:sp>
    </p:spTree>
    <p:extLst>
      <p:ext uri="{BB962C8B-B14F-4D97-AF65-F5344CB8AC3E}">
        <p14:creationId xmlns:p14="http://schemas.microsoft.com/office/powerpoint/2010/main" val="975026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Hi Everyone, </a:t>
            </a:r>
            <a:r>
              <a:rPr lang="en-US" altLang="zh-CN" dirty="0" smtClean="0"/>
              <a:t>I am Fuzheng Zhang from Microsoft Research, it is my great pleasure</a:t>
            </a:r>
            <a:r>
              <a:rPr lang="en-US" altLang="zh-CN" baseline="0" dirty="0" smtClean="0"/>
              <a:t> to introduce my recent work here. This work is in collaboration with Nicholas, Xing, Yong from our company, Kai from .., and </a:t>
            </a:r>
            <a:r>
              <a:rPr lang="en-US" altLang="zh-CN" baseline="0" dirty="0" err="1" smtClean="0"/>
              <a:t>Defu</a:t>
            </a:r>
            <a:r>
              <a:rPr lang="en-US" altLang="zh-CN" baseline="0" dirty="0" smtClean="0"/>
              <a:t> from …</a:t>
            </a:r>
            <a:endParaRPr lang="en-US" dirty="0"/>
          </a:p>
        </p:txBody>
      </p:sp>
      <p:sp>
        <p:nvSpPr>
          <p:cNvPr id="4" name="Slide Number Placeholder 3"/>
          <p:cNvSpPr>
            <a:spLocks noGrp="1"/>
          </p:cNvSpPr>
          <p:nvPr>
            <p:ph type="sldNum" sz="quarter" idx="10"/>
          </p:nvPr>
        </p:nvSpPr>
        <p:spPr/>
        <p:txBody>
          <a:bodyPr/>
          <a:lstStyle/>
          <a:p>
            <a:fld id="{5FB6B484-E675-4D56-B5A0-4FB46787889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94889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Ok. Next, let’s how we formally</a:t>
            </a:r>
            <a:r>
              <a:rPr lang="en-US" sz="1200" kern="1200" baseline="0" dirty="0" smtClean="0">
                <a:solidFill>
                  <a:schemeClr val="tx1"/>
                </a:solidFill>
                <a:effectLst/>
                <a:latin typeface="+mn-lt"/>
                <a:ea typeface="+mn-ea"/>
                <a:cs typeface="+mn-cs"/>
              </a:rPr>
              <a:t> define consumer impulsivity in a mathematical way. The first term is called consumer impulsivity level, it describes for a user’s each purchase behavior, there is an instant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Well, consumer impulsivity is related a specific behavior, we know consumer impulsivity is a kind of personality trait, so we use the term to describe his overall behavior.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10</a:t>
            </a:fld>
            <a:endParaRPr lang="en-US"/>
          </a:p>
        </p:txBody>
      </p:sp>
    </p:spTree>
    <p:extLst>
      <p:ext uri="{BB962C8B-B14F-4D97-AF65-F5344CB8AC3E}">
        <p14:creationId xmlns:p14="http://schemas.microsoft.com/office/powerpoint/2010/main" val="978038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11</a:t>
            </a:fld>
            <a:endParaRPr lang="en-US"/>
          </a:p>
        </p:txBody>
      </p:sp>
    </p:spTree>
    <p:extLst>
      <p:ext uri="{BB962C8B-B14F-4D97-AF65-F5344CB8AC3E}">
        <p14:creationId xmlns:p14="http://schemas.microsoft.com/office/powerpoint/2010/main" val="218715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12</a:t>
            </a:fld>
            <a:endParaRPr lang="en-US"/>
          </a:p>
        </p:txBody>
      </p:sp>
    </p:spTree>
    <p:extLst>
      <p:ext uri="{BB962C8B-B14F-4D97-AF65-F5344CB8AC3E}">
        <p14:creationId xmlns:p14="http://schemas.microsoft.com/office/powerpoint/2010/main" val="2275041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13</a:t>
            </a:fld>
            <a:endParaRPr lang="en-US"/>
          </a:p>
        </p:txBody>
      </p:sp>
    </p:spTree>
    <p:extLst>
      <p:ext uri="{BB962C8B-B14F-4D97-AF65-F5344CB8AC3E}">
        <p14:creationId xmlns:p14="http://schemas.microsoft.com/office/powerpoint/2010/main" val="4146560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using our consumer impulsivity model, we want to investigate a user’s impulsivity in both offline and online context. For offline consumption behavior, we focus on check-in behavior. A check-in behavior is that user explicitly tell you he is at a place at a time. </a:t>
            </a:r>
          </a:p>
          <a:p>
            <a:endParaRPr lang="en-US" baseline="0" dirty="0" smtClean="0"/>
          </a:p>
          <a:p>
            <a:r>
              <a:rPr lang="en-US" baseline="0" dirty="0" smtClean="0"/>
              <a:t>His offline consumption sequence is the POI sequence. However, there are </a:t>
            </a:r>
            <a:r>
              <a:rPr lang="en-US" baseline="0" dirty="0" err="1" smtClean="0"/>
              <a:t>acutally</a:t>
            </a:r>
            <a:r>
              <a:rPr lang="en-US" baseline="0" dirty="0" smtClean="0"/>
              <a:t> too many POIs, a user might choose a POI just by accident, so the </a:t>
            </a:r>
            <a:r>
              <a:rPr lang="en-US" baseline="0" dirty="0" err="1" smtClean="0"/>
              <a:t>consumver</a:t>
            </a:r>
            <a:r>
              <a:rPr lang="en-US" baseline="0" dirty="0" smtClean="0"/>
              <a:t> behavior can also be mined at the category level, where category can represent a user’s lifestyle in a more semantic way.  The most direct way is to count the frequency title in the post.</a:t>
            </a:r>
          </a:p>
          <a:p>
            <a:endParaRPr lang="en-US" baseline="0" dirty="0" smtClean="0"/>
          </a:p>
          <a:p>
            <a:r>
              <a:rPr lang="en-US" dirty="0" smtClean="0"/>
              <a:t>A modified overlap similarity </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14</a:t>
            </a:fld>
            <a:endParaRPr lang="en-US"/>
          </a:p>
        </p:txBody>
      </p:sp>
    </p:spTree>
    <p:extLst>
      <p:ext uri="{BB962C8B-B14F-4D97-AF65-F5344CB8AC3E}">
        <p14:creationId xmlns:p14="http://schemas.microsoft.com/office/powerpoint/2010/main" val="425419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online</a:t>
            </a:r>
            <a:r>
              <a:rPr lang="en-US" sz="1200" kern="1200" baseline="0" dirty="0" smtClean="0">
                <a:solidFill>
                  <a:schemeClr val="tx1"/>
                </a:solidFill>
                <a:effectLst/>
                <a:latin typeface="+mn-lt"/>
                <a:ea typeface="+mn-ea"/>
                <a:cs typeface="+mn-cs"/>
              </a:rPr>
              <a:t> consumption, we focus on buying behavior on E-commerce website. To get a user’s buying records on this website, we crawl data from his credit page. Where each records indicates that he rate a product at a time and we use this rating information to represent his buying behavior.  </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15</a:t>
            </a:fld>
            <a:endParaRPr lang="en-US"/>
          </a:p>
        </p:txBody>
      </p:sp>
    </p:spTree>
    <p:extLst>
      <p:ext uri="{BB962C8B-B14F-4D97-AF65-F5344CB8AC3E}">
        <p14:creationId xmlns:p14="http://schemas.microsoft.com/office/powerpoint/2010/main" val="395790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this link</a:t>
            </a:r>
            <a:r>
              <a:rPr lang="en-US" sz="1200" kern="1200" baseline="0" dirty="0" smtClean="0">
                <a:solidFill>
                  <a:schemeClr val="tx1"/>
                </a:solidFill>
                <a:effectLst/>
                <a:latin typeface="+mn-lt"/>
                <a:ea typeface="+mn-ea"/>
                <a:cs typeface="+mn-cs"/>
              </a:rPr>
              <a:t> will lead to her </a:t>
            </a:r>
            <a:r>
              <a:rPr lang="en-US" sz="1200" kern="1200" baseline="0" dirty="0" err="1" smtClean="0">
                <a:solidFill>
                  <a:schemeClr val="tx1"/>
                </a:solidFill>
                <a:effectLst/>
                <a:latin typeface="+mn-lt"/>
                <a:ea typeface="+mn-ea"/>
                <a:cs typeface="+mn-cs"/>
              </a:rPr>
              <a:t>Taobao</a:t>
            </a:r>
            <a:r>
              <a:rPr lang="en-US" sz="1200" kern="1200" baseline="0" dirty="0" smtClean="0">
                <a:solidFill>
                  <a:schemeClr val="tx1"/>
                </a:solidFill>
                <a:effectLst/>
                <a:latin typeface="+mn-lt"/>
                <a:ea typeface="+mn-ea"/>
                <a:cs typeface="+mn-cs"/>
              </a:rPr>
              <a:t> page. </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16</a:t>
            </a:fld>
            <a:endParaRPr lang="en-US"/>
          </a:p>
        </p:txBody>
      </p:sp>
    </p:spTree>
    <p:extLst>
      <p:ext uri="{BB962C8B-B14F-4D97-AF65-F5344CB8AC3E}">
        <p14:creationId xmlns:p14="http://schemas.microsoft.com/office/powerpoint/2010/main" val="1824246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evaluate the effectiveness of our inferred consumer impulsivity, we compare it with survey result. This validate that our mode is effective, and it is at some extent consistent to survey results. </a:t>
            </a:r>
          </a:p>
          <a:p>
            <a:endParaRPr lang="en-US" baseline="0" dirty="0" smtClean="0"/>
          </a:p>
          <a:p>
            <a:r>
              <a:rPr lang="en-US" baseline="0" dirty="0" smtClean="0"/>
              <a:t>For check-in, nearly no difference between male and female. The reason might be that most of consumption related check-in behavior are dining behavior, there is no explicit </a:t>
            </a:r>
            <a:r>
              <a:rPr lang="en-US" baseline="0" dirty="0" err="1" smtClean="0"/>
              <a:t>impulivie</a:t>
            </a:r>
            <a:r>
              <a:rPr lang="en-US" baseline="0" dirty="0" smtClean="0"/>
              <a:t> dining preference. For product and product category, we can see that female is </a:t>
            </a:r>
            <a:r>
              <a:rPr lang="en-US" baseline="0" dirty="0" err="1" smtClean="0"/>
              <a:t>acutally</a:t>
            </a:r>
            <a:r>
              <a:rPr lang="en-US" baseline="0" dirty="0" smtClean="0"/>
              <a:t> more </a:t>
            </a:r>
            <a:r>
              <a:rPr lang="en-US" baseline="0" dirty="0" err="1" smtClean="0"/>
              <a:t>impulsivie</a:t>
            </a:r>
            <a:r>
              <a:rPr lang="en-US" baseline="0" dirty="0" smtClean="0"/>
              <a:t> than male. Which is consistent that with our intuition, female is more emotional and is more easily to be persuade to buy something. </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17</a:t>
            </a:fld>
            <a:endParaRPr lang="en-US"/>
          </a:p>
        </p:txBody>
      </p:sp>
    </p:spTree>
    <p:extLst>
      <p:ext uri="{BB962C8B-B14F-4D97-AF65-F5344CB8AC3E}">
        <p14:creationId xmlns:p14="http://schemas.microsoft.com/office/powerpoint/2010/main" val="2628741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model can also be used for prediction, we will test the prediction performance</a:t>
            </a:r>
            <a:r>
              <a:rPr lang="en-US" sz="1200" kern="1200" baseline="0" dirty="0" smtClean="0">
                <a:solidFill>
                  <a:schemeClr val="tx1"/>
                </a:solidFill>
                <a:effectLst/>
                <a:latin typeface="+mn-lt"/>
                <a:ea typeface="+mn-ea"/>
                <a:cs typeface="+mn-cs"/>
              </a:rPr>
              <a:t> when considering consumer impulsivity. </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18</a:t>
            </a:fld>
            <a:endParaRPr lang="en-US"/>
          </a:p>
        </p:txBody>
      </p:sp>
    </p:spTree>
    <p:extLst>
      <p:ext uri="{BB962C8B-B14F-4D97-AF65-F5344CB8AC3E}">
        <p14:creationId xmlns:p14="http://schemas.microsoft.com/office/powerpoint/2010/main" val="1355995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transfers the social network stimuli</a:t>
            </a:r>
          </a:p>
          <a:p>
            <a:r>
              <a:rPr lang="en-US" sz="1200" b="0" i="0" u="none" strike="noStrike" kern="1200" baseline="0" dirty="0" smtClean="0">
                <a:solidFill>
                  <a:schemeClr val="tx1"/>
                </a:solidFill>
                <a:latin typeface="+mn-lt"/>
                <a:ea typeface="+mn-ea"/>
                <a:cs typeface="+mn-cs"/>
              </a:rPr>
              <a:t>knowledge as a whole while our method investigates into</a:t>
            </a:r>
          </a:p>
          <a:p>
            <a:r>
              <a:rPr lang="en-US" sz="1200" b="0" i="0" u="none" strike="noStrike" kern="1200" baseline="0" dirty="0" smtClean="0">
                <a:solidFill>
                  <a:schemeClr val="tx1"/>
                </a:solidFill>
                <a:latin typeface="+mn-lt"/>
                <a:ea typeface="+mn-ea"/>
                <a:cs typeface="+mn-cs"/>
              </a:rPr>
              <a:t>the connection of behavior and social network stimuli at each</a:t>
            </a:r>
          </a:p>
          <a:p>
            <a:r>
              <a:rPr lang="en-US" sz="1200" b="0" i="0" u="none" strike="noStrike" kern="1200" baseline="0" dirty="0" smtClean="0">
                <a:solidFill>
                  <a:schemeClr val="tx1"/>
                </a:solidFill>
                <a:latin typeface="+mn-lt"/>
                <a:ea typeface="+mn-ea"/>
                <a:cs typeface="+mn-cs"/>
              </a:rPr>
              <a:t>time point</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19</a:t>
            </a:fld>
            <a:endParaRPr lang="en-US"/>
          </a:p>
        </p:txBody>
      </p:sp>
    </p:spTree>
    <p:extLst>
      <p:ext uri="{BB962C8B-B14F-4D97-AF65-F5344CB8AC3E}">
        <p14:creationId xmlns:p14="http://schemas.microsoft.com/office/powerpoint/2010/main" val="3264491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Actually,</a:t>
            </a:r>
            <a:r>
              <a:rPr lang="en-US" altLang="zh-CN" sz="1200" b="0" i="0" kern="1200" baseline="0" dirty="0" smtClean="0">
                <a:solidFill>
                  <a:schemeClr val="tx1"/>
                </a:solidFill>
                <a:effectLst/>
                <a:latin typeface="+mn-lt"/>
                <a:ea typeface="+mn-ea"/>
                <a:cs typeface="+mn-cs"/>
              </a:rPr>
              <a:t> we are all impulsive buyers. </a:t>
            </a:r>
            <a:r>
              <a:rPr lang="en-US" altLang="zh-CN"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If </a:t>
            </a:r>
            <a:r>
              <a:rPr lang="en-US" sz="1200" b="0" i="0" kern="1200" dirty="0" smtClean="0">
                <a:solidFill>
                  <a:schemeClr val="tx1"/>
                </a:solidFill>
                <a:effectLst/>
                <a:latin typeface="+mn-lt"/>
                <a:ea typeface="+mn-ea"/>
                <a:cs typeface="+mn-cs"/>
              </a:rPr>
              <a:t>we all </a:t>
            </a:r>
            <a:r>
              <a:rPr lang="en-US" sz="1200" b="0" i="0" kern="1200" dirty="0" smtClean="0">
                <a:solidFill>
                  <a:schemeClr val="tx1"/>
                </a:solidFill>
                <a:effectLst/>
                <a:latin typeface="+mn-lt"/>
                <a:ea typeface="+mn-ea"/>
                <a:cs typeface="+mn-cs"/>
              </a:rPr>
              <a:t>take </a:t>
            </a:r>
            <a:r>
              <a:rPr lang="en-US" sz="1200" b="0" i="0" kern="1200" dirty="0" smtClean="0">
                <a:solidFill>
                  <a:schemeClr val="tx1"/>
                </a:solidFill>
                <a:effectLst/>
                <a:latin typeface="+mn-lt"/>
                <a:ea typeface="+mn-ea"/>
                <a:cs typeface="+mn-cs"/>
              </a:rPr>
              <a:t>a look around our houses right now, I’m sure collectively we could find hundreds of products</a:t>
            </a:r>
            <a:r>
              <a:rPr lang="en-US" sz="1200" b="0" i="0" kern="1200" dirty="0" smtClean="0">
                <a:solidFill>
                  <a:schemeClr val="tx1"/>
                </a:solidFill>
                <a:effectLst/>
                <a:latin typeface="+mn-lt"/>
                <a:ea typeface="+mn-ea"/>
                <a:cs typeface="+mn-cs"/>
              </a:rPr>
              <a:t>, clothes</a:t>
            </a:r>
            <a:r>
              <a:rPr lang="en-US" sz="1200" b="0" i="0" kern="1200" dirty="0" smtClean="0">
                <a:solidFill>
                  <a:schemeClr val="tx1"/>
                </a:solidFill>
                <a:effectLst/>
                <a:latin typeface="+mn-lt"/>
                <a:ea typeface="+mn-ea"/>
                <a:cs typeface="+mn-cs"/>
              </a:rPr>
              <a:t>, equipment, gadgets and exercise equipment, we barely use or have never used. If asked now what we use them for, we probably won’t have an answer, but I’m very sure at the time of purchase we had many reason’s why they should be bought.</a:t>
            </a:r>
          </a:p>
          <a:p>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As humans, our unconscious mind often drives our behavior as a consumer under the influence of </a:t>
            </a:r>
            <a:r>
              <a:rPr lang="en-US" sz="1200" b="0" i="1" kern="1200" dirty="0" smtClean="0">
                <a:solidFill>
                  <a:schemeClr val="tx1"/>
                </a:solidFill>
                <a:effectLst/>
                <a:latin typeface="+mn-lt"/>
                <a:ea typeface="+mn-ea"/>
                <a:cs typeface="+mn-cs"/>
              </a:rPr>
              <a:t>external stimuli. </a:t>
            </a:r>
            <a:r>
              <a:rPr lang="en-US" sz="1200" b="0" i="1" kern="1200" dirty="0" smtClean="0">
                <a:solidFill>
                  <a:schemeClr val="tx1"/>
                </a:solidFill>
                <a:effectLst/>
                <a:latin typeface="+mn-lt"/>
                <a:ea typeface="+mn-ea"/>
                <a:cs typeface="+mn-cs"/>
              </a:rPr>
              <a:t>It’s very easy to feel compelled to buy somethings which no longer or ever serve’s purpose in your life.</a:t>
            </a:r>
          </a:p>
          <a:p>
            <a:endParaRPr lang="en-US" sz="1200" b="0" i="1"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Impulsivity</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impulsiveness</a:t>
            </a:r>
            <a:r>
              <a:rPr lang="en-US" sz="1200" b="0" i="0" kern="1200" dirty="0" smtClean="0">
                <a:solidFill>
                  <a:schemeClr val="tx1"/>
                </a:solidFill>
                <a:effectLst/>
                <a:latin typeface="+mn-lt"/>
                <a:ea typeface="+mn-ea"/>
                <a:cs typeface="+mn-cs"/>
              </a:rPr>
              <a:t>) is a personality trait, describe</a:t>
            </a:r>
            <a:r>
              <a:rPr lang="en-US" sz="1200" b="0" i="0" kern="1200" baseline="0" dirty="0" smtClean="0">
                <a:solidFill>
                  <a:schemeClr val="tx1"/>
                </a:solidFill>
                <a:effectLst/>
                <a:latin typeface="+mn-lt"/>
                <a:ea typeface="+mn-ea"/>
                <a:cs typeface="+mn-cs"/>
              </a:rPr>
              <a:t> that a person usually do things regardless of </a:t>
            </a:r>
            <a:r>
              <a:rPr lang="en-US" sz="1200" b="0" i="0" kern="1200" dirty="0" smtClean="0">
                <a:solidFill>
                  <a:schemeClr val="tx1"/>
                </a:solidFill>
                <a:effectLst/>
                <a:latin typeface="+mn-lt"/>
                <a:ea typeface="+mn-ea"/>
                <a:cs typeface="+mn-cs"/>
              </a:rPr>
              <a:t>consequences</a:t>
            </a:r>
            <a:endParaRPr lang="en-US" sz="1200" b="0" i="1" kern="1200" dirty="0" smtClean="0">
              <a:solidFill>
                <a:schemeClr val="tx1"/>
              </a:solidFill>
              <a:effectLst/>
              <a:latin typeface="+mn-lt"/>
              <a:ea typeface="+mn-ea"/>
              <a:cs typeface="+mn-cs"/>
            </a:endParaRPr>
          </a:p>
          <a:p>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Actually,</a:t>
            </a:r>
            <a:r>
              <a:rPr lang="en-US" sz="1200" b="0" i="1" kern="1200" baseline="0" dirty="0" smtClean="0">
                <a:solidFill>
                  <a:schemeClr val="tx1"/>
                </a:solidFill>
                <a:effectLst/>
                <a:latin typeface="+mn-lt"/>
                <a:ea typeface="+mn-ea"/>
                <a:cs typeface="+mn-cs"/>
              </a:rPr>
              <a:t> in data mining area, an very old and standard story is the tale of diaper and beer, this is a typical consume impulsive buying example. The dad only plan to buy diaper, he buy the beer just as he see it.</a:t>
            </a:r>
            <a:endParaRPr lang="en-US" sz="1200" b="0" i="1" kern="1200" dirty="0" smtClean="0">
              <a:solidFill>
                <a:schemeClr val="tx1"/>
              </a:solidFill>
              <a:effectLst/>
              <a:latin typeface="+mn-lt"/>
              <a:ea typeface="+mn-ea"/>
              <a:cs typeface="+mn-cs"/>
            </a:endParaRPr>
          </a:p>
          <a:p>
            <a:endParaRPr lang="en-US" sz="1200" b="0" i="1" kern="1200" dirty="0" smtClean="0">
              <a:solidFill>
                <a:schemeClr val="tx1"/>
              </a:solidFill>
              <a:effectLst/>
              <a:latin typeface="+mn-lt"/>
              <a:ea typeface="+mn-ea"/>
              <a:cs typeface="+mn-cs"/>
            </a:endParaRPr>
          </a:p>
          <a:p>
            <a:endParaRPr lang="en-US" sz="1200" b="0" i="1" kern="1200" dirty="0" smtClean="0">
              <a:solidFill>
                <a:schemeClr val="tx1"/>
              </a:solidFill>
              <a:effectLst/>
              <a:latin typeface="+mn-lt"/>
              <a:ea typeface="+mn-ea"/>
              <a:cs typeface="+mn-cs"/>
            </a:endParaRPr>
          </a:p>
          <a:p>
            <a:r>
              <a:rPr lang="en-US" dirty="0" smtClean="0"/>
              <a:t>http://www.creditcards.com/credit-card-news/impulse-purchase-survey.php</a:t>
            </a:r>
          </a:p>
          <a:p>
            <a:endParaRPr lang="en-US" dirty="0" smtClean="0"/>
          </a:p>
          <a:p>
            <a:r>
              <a:rPr lang="en-US" dirty="0" smtClean="0"/>
              <a:t>http://betabait.com/the-impulse-shopping-fact-sheet/</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2</a:t>
            </a:fld>
            <a:endParaRPr lang="en-US"/>
          </a:p>
        </p:txBody>
      </p:sp>
    </p:spTree>
    <p:extLst>
      <p:ext uri="{BB962C8B-B14F-4D97-AF65-F5344CB8AC3E}">
        <p14:creationId xmlns:p14="http://schemas.microsoft.com/office/powerpoint/2010/main" val="1349291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6B484-E675-4D56-B5A0-4FB467878890}"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42925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6B484-E675-4D56-B5A0-4FB467878890}"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349226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6B484-E675-4D56-B5A0-4FB467878890}"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1468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left picture shows the</a:t>
            </a:r>
            <a:r>
              <a:rPr lang="en-US" baseline="0" dirty="0" smtClean="0"/>
              <a:t> statistics of impulsive buying behavior. Which implies that discount is really a useful strategy of selling product.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Jewelry and sport equipment are more easily bought by impulsiveness. That is true, for my personal experience, I have bought a </a:t>
            </a:r>
            <a:r>
              <a:rPr lang="en-US" sz="1200" b="1" i="0" kern="1200" dirty="0" smtClean="0">
                <a:solidFill>
                  <a:schemeClr val="tx1"/>
                </a:solidFill>
                <a:effectLst/>
                <a:latin typeface="+mn-lt"/>
                <a:ea typeface="+mn-ea"/>
                <a:cs typeface="+mn-cs"/>
              </a:rPr>
              <a:t>battledore</a:t>
            </a:r>
          </a:p>
          <a:p>
            <a:r>
              <a:rPr lang="en-US" dirty="0" smtClean="0"/>
              <a:t> for badminton, but the</a:t>
            </a:r>
            <a:r>
              <a:rPr lang="en-US" baseline="0" dirty="0" smtClean="0"/>
              <a:t> fact is that after the purchase, I use it only once. </a:t>
            </a:r>
          </a:p>
          <a:p>
            <a:endParaRPr lang="en-US" baseline="0" dirty="0" smtClean="0"/>
          </a:p>
          <a:p>
            <a:r>
              <a:rPr lang="en-US" sz="1200" b="0" i="0" kern="1200" dirty="0" smtClean="0">
                <a:solidFill>
                  <a:schemeClr val="tx1"/>
                </a:solidFill>
                <a:effectLst/>
                <a:latin typeface="+mn-lt"/>
                <a:ea typeface="+mn-ea"/>
                <a:cs typeface="+mn-cs"/>
              </a:rPr>
              <a:t>Behind every successful man, there stands a woman, she is responsible</a:t>
            </a:r>
            <a:r>
              <a:rPr lang="en-US" sz="1200" b="0" i="0" kern="1200" baseline="0" dirty="0" smtClean="0">
                <a:solidFill>
                  <a:schemeClr val="tx1"/>
                </a:solidFill>
                <a:effectLst/>
                <a:latin typeface="+mn-lt"/>
                <a:ea typeface="+mn-ea"/>
                <a:cs typeface="+mn-cs"/>
              </a:rPr>
              <a:t> for spending your money to buy and buy.</a:t>
            </a:r>
            <a:endParaRPr lang="en-US" baseline="0" dirty="0" smtClean="0"/>
          </a:p>
          <a:p>
            <a:endParaRPr lang="en-US" dirty="0" smtClean="0"/>
          </a:p>
          <a:p>
            <a:endParaRPr lang="en-US" dirty="0" smtClean="0"/>
          </a:p>
          <a:p>
            <a:r>
              <a:rPr lang="en-US" dirty="0" smtClean="0"/>
              <a:t>This picture shows at</a:t>
            </a:r>
            <a:r>
              <a:rPr lang="en-US" baseline="0" dirty="0" smtClean="0"/>
              <a:t> what emotion status, he will buy impulsively. </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3</a:t>
            </a:fld>
            <a:endParaRPr lang="en-US"/>
          </a:p>
        </p:txBody>
      </p:sp>
    </p:spTree>
    <p:extLst>
      <p:ext uri="{BB962C8B-B14F-4D97-AF65-F5344CB8AC3E}">
        <p14:creationId xmlns:p14="http://schemas.microsoft.com/office/powerpoint/2010/main" val="1460367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We see that consumer impulsivity is everywhere and important, actually, research </a:t>
            </a:r>
            <a:r>
              <a:rPr lang="en-US" sz="1200" b="0" i="0" u="none" strike="noStrike" kern="1200" baseline="0" dirty="0" smtClean="0">
                <a:solidFill>
                  <a:schemeClr val="tx1"/>
                </a:solidFill>
                <a:latin typeface="+mn-lt"/>
                <a:ea typeface="+mn-ea"/>
                <a:cs typeface="+mn-cs"/>
              </a:rPr>
              <a:t>scholars have taken a very keen interest in impulse buying for the past sixty </a:t>
            </a:r>
            <a:r>
              <a:rPr lang="en-US" sz="1200" b="0" i="0" u="none" strike="noStrike" kern="1200" baseline="0" dirty="0" smtClean="0">
                <a:solidFill>
                  <a:schemeClr val="tx1"/>
                </a:solidFill>
                <a:latin typeface="+mn-lt"/>
                <a:ea typeface="+mn-ea"/>
                <a:cs typeface="+mn-cs"/>
              </a:rPr>
              <a:t>years in psychology, sociology and consumer behavior science. The first one focus on the purchase itself instead of the consumer’s characteristics. The second one focus on consumer trait and how it’s influenced by social influence, The third one focus that impulsive behavior is actually influenced by external stimuli</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4</a:t>
            </a:fld>
            <a:endParaRPr lang="en-US"/>
          </a:p>
        </p:txBody>
      </p:sp>
    </p:spTree>
    <p:extLst>
      <p:ext uri="{BB962C8B-B14F-4D97-AF65-F5344CB8AC3E}">
        <p14:creationId xmlns:p14="http://schemas.microsoft.com/office/powerpoint/2010/main" val="170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After</a:t>
            </a:r>
            <a:r>
              <a:rPr lang="en-US" baseline="0" dirty="0" smtClean="0"/>
              <a:t> defining the concept, researchers also need to measure it, that is how much you are </a:t>
            </a:r>
            <a:r>
              <a:rPr lang="en-US" baseline="0" dirty="0" err="1" smtClean="0"/>
              <a:t>impulsivie</a:t>
            </a:r>
            <a:r>
              <a:rPr lang="en-US" baseline="0" dirty="0" smtClean="0"/>
              <a:t>. In the past, they mainly focus on survey or interviewed based method to measure this concept, they would like to design scales, which includes some questions related to the impulsivity concept. When you choose an answer, there will be score. Your final score of impulsivity is the average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Direct scales will ask questions about the consumption activities directly. </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5</a:t>
            </a:fld>
            <a:endParaRPr lang="en-US"/>
          </a:p>
        </p:txBody>
      </p:sp>
    </p:spTree>
    <p:extLst>
      <p:ext uri="{BB962C8B-B14F-4D97-AF65-F5344CB8AC3E}">
        <p14:creationId xmlns:p14="http://schemas.microsoft.com/office/powerpoint/2010/main" val="4175091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what is our</a:t>
            </a:r>
            <a:r>
              <a:rPr lang="en-US" sz="1200" kern="1200" baseline="0" dirty="0" smtClean="0">
                <a:solidFill>
                  <a:schemeClr val="tx1"/>
                </a:solidFill>
                <a:effectLst/>
                <a:latin typeface="+mn-lt"/>
                <a:ea typeface="+mn-ea"/>
                <a:cs typeface="+mn-cs"/>
              </a:rPr>
              <a:t> task in this work. For each individual, if given the stimuli perceived from social network and his consumption activities, we want to infer his consumer impulsivity in a data-driven way. </a:t>
            </a:r>
            <a:r>
              <a:rPr lang="en-US" altLang="zh-CN" sz="1200" kern="1200" baseline="0" dirty="0" smtClean="0">
                <a:solidFill>
                  <a:schemeClr val="tx1"/>
                </a:solidFill>
                <a:effectLst/>
                <a:latin typeface="+mn-lt"/>
                <a:ea typeface="+mn-ea"/>
                <a:cs typeface="+mn-cs"/>
              </a:rPr>
              <a:t>Compared to traditional survey or interviewed method, our method can be applied on a large-scale population and can avoid some shortcoming of these methods, such as be</a:t>
            </a: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our work would answer the following question, would a consumer</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6</a:t>
            </a:fld>
            <a:endParaRPr lang="en-US"/>
          </a:p>
        </p:txBody>
      </p:sp>
    </p:spTree>
    <p:extLst>
      <p:ext uri="{BB962C8B-B14F-4D97-AF65-F5344CB8AC3E}">
        <p14:creationId xmlns:p14="http://schemas.microsoft.com/office/powerpoint/2010/main" val="292939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there are many stimuli for impulsive buying behavior, TV and search advertisement, offline and online promotions, in this work, we focus on the stimuli on social network. </a:t>
            </a:r>
          </a:p>
          <a:p>
            <a:endParaRPr lang="en-US" baseline="0" dirty="0" smtClean="0"/>
          </a:p>
          <a:p>
            <a:r>
              <a:rPr lang="en-US" baseline="0" dirty="0" err="1" smtClean="0"/>
              <a:t>E.g</a:t>
            </a:r>
            <a:r>
              <a:rPr lang="en-US" baseline="0" dirty="0" smtClean="0"/>
              <a:t>, when your friend is talking about McDonald fries, you probably also want to try it. The second one is that on social network, enterprises also have made various marketing strategies to increase sales volume. So social network, as one of the main information source platform, has also become a kind of advertisement platform, that is what we are saying social consumption. </a:t>
            </a:r>
          </a:p>
          <a:p>
            <a:endParaRPr lang="en-US" baseline="0" dirty="0" smtClean="0"/>
          </a:p>
          <a:p>
            <a:r>
              <a:rPr lang="en-US" baseline="0" dirty="0" smtClean="0"/>
              <a:t>Alexa, which is famous for its website traffic analysis, Weibo, similar to twitter, </a:t>
            </a:r>
            <a:r>
              <a:rPr lang="en-US" baseline="0" dirty="0" err="1" smtClean="0"/>
              <a:t>Taobao</a:t>
            </a:r>
            <a:r>
              <a:rPr lang="en-US" baseline="0" dirty="0" smtClean="0"/>
              <a:t> similar to </a:t>
            </a:r>
            <a:r>
              <a:rPr lang="en-US" baseline="0" dirty="0" err="1" smtClean="0"/>
              <a:t>Ebay</a:t>
            </a:r>
            <a:r>
              <a:rPr lang="en-US" baseline="0" dirty="0" smtClean="0"/>
              <a:t> and Amazon, is the largest e-commerce platform in China. We can see about six point seven percent of users would visit </a:t>
            </a:r>
            <a:r>
              <a:rPr lang="en-US" baseline="0" dirty="0" err="1" smtClean="0"/>
              <a:t>Taobao</a:t>
            </a:r>
            <a:r>
              <a:rPr lang="en-US" baseline="0" dirty="0" smtClean="0"/>
              <a:t> after they see something in Weibo. </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7</a:t>
            </a:fld>
            <a:endParaRPr lang="en-US"/>
          </a:p>
        </p:txBody>
      </p:sp>
    </p:spTree>
    <p:extLst>
      <p:ext uri="{BB962C8B-B14F-4D97-AF65-F5344CB8AC3E}">
        <p14:creationId xmlns:p14="http://schemas.microsoft.com/office/powerpoint/2010/main" val="788834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dataset, we also find a typical example for offline consumption. Here, for consumption activity, we use check-in data. For stimuli on social network, we use the post data.  This figure shows that Chinese president, Xi </a:t>
            </a:r>
            <a:r>
              <a:rPr lang="en-US" altLang="zh-CN" baseline="0" dirty="0" err="1" smtClean="0"/>
              <a:t>jinping</a:t>
            </a:r>
            <a:r>
              <a:rPr lang="en-US" altLang="zh-CN" baseline="0" dirty="0" smtClean="0"/>
              <a:t> will visited a restaurant called Qing-Feng Steamed Dumpling Shop on Dec 28, 2013, so there are a lot </a:t>
            </a:r>
            <a:r>
              <a:rPr lang="en-US" altLang="zh-CN" baseline="0" dirty="0" err="1" smtClean="0"/>
              <a:t>twetts</a:t>
            </a:r>
            <a:r>
              <a:rPr lang="en-US" altLang="zh-CN" baseline="0" dirty="0" smtClean="0"/>
              <a:t> on social network talking about this event. The interest thing is, in the following days, many users will also visit that shop, obviously, we can say that they are influenced by the information on social network, social network actually act as a stimuli for this offline consumption behavior. </a:t>
            </a:r>
            <a:endParaRPr lang="en-US" dirty="0"/>
          </a:p>
        </p:txBody>
      </p:sp>
      <p:sp>
        <p:nvSpPr>
          <p:cNvPr id="4" name="Slide Number Placeholder 3"/>
          <p:cNvSpPr>
            <a:spLocks noGrp="1"/>
          </p:cNvSpPr>
          <p:nvPr>
            <p:ph type="sldNum" sz="quarter" idx="10"/>
          </p:nvPr>
        </p:nvSpPr>
        <p:spPr/>
        <p:txBody>
          <a:bodyPr/>
          <a:lstStyle/>
          <a:p>
            <a:fld id="{E051FCBB-60C5-45E1-8026-336B751AF1C5}" type="slidenum">
              <a:rPr lang="en-US" smtClean="0"/>
              <a:t>8</a:t>
            </a:fld>
            <a:endParaRPr lang="en-US"/>
          </a:p>
        </p:txBody>
      </p:sp>
    </p:spTree>
    <p:extLst>
      <p:ext uri="{BB962C8B-B14F-4D97-AF65-F5344CB8AC3E}">
        <p14:creationId xmlns:p14="http://schemas.microsoft.com/office/powerpoint/2010/main" val="4128863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a:t>
            </a:r>
            <a:r>
              <a:rPr lang="en-US" sz="1200" kern="1200" dirty="0" smtClean="0">
                <a:solidFill>
                  <a:schemeClr val="tx1"/>
                </a:solidFill>
                <a:effectLst/>
                <a:latin typeface="+mn-lt"/>
                <a:ea typeface="+mn-ea"/>
                <a:cs typeface="+mn-cs"/>
              </a:rPr>
              <a:t>before talking about our</a:t>
            </a:r>
            <a:r>
              <a:rPr lang="en-US" sz="1200" kern="1200" baseline="0" dirty="0" smtClean="0">
                <a:solidFill>
                  <a:schemeClr val="tx1"/>
                </a:solidFill>
                <a:effectLst/>
                <a:latin typeface="+mn-lt"/>
                <a:ea typeface="+mn-ea"/>
                <a:cs typeface="+mn-cs"/>
              </a:rPr>
              <a:t> model, I will introduce some concept related to it. Consumer behavior is sequence, where each node means that he has a purchase behavior. The sequence is in a chronological order. For his each consumption behavior, we assume there are some candidates for him, what we mean option. For each consumption behavior, we also focus on the recent posts this user sees on social network, and we will compute that a candidate is talked frequently or not on the social network. So dynamic option matrix actually describe this.  For all the candidate, we will order them by this frequency, where large value means frequency is large. So the column of the matrix is the candidates, the row describe for each consumer behavior, the order the candidate frequency on social network.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051FCBB-60C5-45E1-8026-336B751AF1C5}" type="slidenum">
              <a:rPr lang="en-US" smtClean="0"/>
              <a:t>9</a:t>
            </a:fld>
            <a:endParaRPr lang="en-US"/>
          </a:p>
        </p:txBody>
      </p:sp>
    </p:spTree>
    <p:extLst>
      <p:ext uri="{BB962C8B-B14F-4D97-AF65-F5344CB8AC3E}">
        <p14:creationId xmlns:p14="http://schemas.microsoft.com/office/powerpoint/2010/main" val="1826898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5"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3"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9/6/2015</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0252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solidFill>
                  <a:prstClr val="black">
                    <a:alpha val="80000"/>
                  </a:prstClr>
                </a:solidFill>
              </a:rPr>
              <a:pPr/>
              <a:t>9/6/2015</a:t>
            </a:fld>
            <a:endParaRPr lang="en-US" dirty="0">
              <a:solidFill>
                <a:prstClr val="black">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smtClean="0">
                <a:solidFill>
                  <a:srgbClr val="0070C0">
                    <a:alpha val="25000"/>
                  </a:srgbClr>
                </a:solidFill>
              </a:rPr>
              <a:pPr/>
              <a:t>‹#›</a:t>
            </a:fld>
            <a:endParaRPr lang="en-US" dirty="0">
              <a:solidFill>
                <a:srgbClr val="0070C0">
                  <a:alpha val="25000"/>
                </a:srgbClr>
              </a:solidFill>
            </a:endParaRPr>
          </a:p>
        </p:txBody>
      </p:sp>
    </p:spTree>
    <p:extLst>
      <p:ext uri="{BB962C8B-B14F-4D97-AF65-F5344CB8AC3E}">
        <p14:creationId xmlns:p14="http://schemas.microsoft.com/office/powerpoint/2010/main" val="3826520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1"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6" y="714377"/>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solidFill>
                  <a:prstClr val="black">
                    <a:alpha val="80000"/>
                  </a:prstClr>
                </a:solidFill>
              </a:rPr>
              <a:pPr/>
              <a:t>9/6/2015</a:t>
            </a:fld>
            <a:endParaRPr lang="en-US" dirty="0">
              <a:solidFill>
                <a:prstClr val="black">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smtClean="0">
                <a:solidFill>
                  <a:srgbClr val="0070C0">
                    <a:alpha val="25000"/>
                  </a:srgbClr>
                </a:solidFill>
              </a:rPr>
              <a:pPr/>
              <a:t>‹#›</a:t>
            </a:fld>
            <a:endParaRPr lang="en-US" dirty="0">
              <a:solidFill>
                <a:srgbClr val="0070C0">
                  <a:alpha val="25000"/>
                </a:srgbClr>
              </a:solidFill>
            </a:endParaRPr>
          </a:p>
        </p:txBody>
      </p:sp>
    </p:spTree>
    <p:extLst>
      <p:ext uri="{BB962C8B-B14F-4D97-AF65-F5344CB8AC3E}">
        <p14:creationId xmlns:p14="http://schemas.microsoft.com/office/powerpoint/2010/main" val="3005739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slide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FFFFFF"/>
                </a:solidFill>
              </a:defRPr>
            </a:lvl1pPr>
          </a:lstStyle>
          <a:p>
            <a:fld id="{EEF83519-0986-6A4F-9867-35DB47F5FA02}" type="slidenum">
              <a:rPr lang="en-US" smtClean="0"/>
              <a:pPr/>
              <a:t>‹#›</a:t>
            </a:fld>
            <a:endParaRPr lang="en-US" dirty="0"/>
          </a:p>
        </p:txBody>
      </p:sp>
      <p:sp>
        <p:nvSpPr>
          <p:cNvPr id="9" name="Title 8"/>
          <p:cNvSpPr>
            <a:spLocks noGrp="1"/>
          </p:cNvSpPr>
          <p:nvPr>
            <p:ph type="title" hasCustomPrompt="1"/>
          </p:nvPr>
        </p:nvSpPr>
        <p:spPr>
          <a:xfrm>
            <a:off x="160867" y="473132"/>
            <a:ext cx="109728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7" y="1649039"/>
            <a:ext cx="10972800" cy="806795"/>
          </a:xfrm>
        </p:spPr>
        <p:txBody>
          <a:bodyPr/>
          <a:lstStyle>
            <a:lvl1pPr marL="0" indent="0">
              <a:buNone/>
              <a:defRPr sz="3600" b="0" i="0">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66219" y="2379335"/>
            <a:ext cx="10967455" cy="2867027"/>
          </a:xfrm>
        </p:spPr>
        <p:txBody>
          <a:bodyPr/>
          <a:lstStyle>
            <a:lvl1pPr marL="0" indent="0">
              <a:buNone/>
              <a:defRPr/>
            </a:lvl1pPr>
          </a:lstStyle>
          <a:p>
            <a:pPr lvl="0"/>
            <a:r>
              <a:rPr lang="en-US" dirty="0" smtClean="0"/>
              <a:t>Click to add text</a:t>
            </a:r>
          </a:p>
        </p:txBody>
      </p:sp>
    </p:spTree>
    <p:extLst>
      <p:ext uri="{BB962C8B-B14F-4D97-AF65-F5344CB8AC3E}">
        <p14:creationId xmlns:p14="http://schemas.microsoft.com/office/powerpoint/2010/main" val="39451186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urquoise_Title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117242"/>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67387617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ue_Title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117242"/>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317793937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range_Title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117242"/>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317152470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nk_Title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117242"/>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56358481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Green_Title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117242"/>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9130617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urple_Title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117242"/>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85841104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urquoise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16069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solidFill>
                  <a:prstClr val="black">
                    <a:alpha val="80000"/>
                  </a:prstClr>
                </a:solidFill>
              </a:rPr>
              <a:pPr/>
              <a:t>9/6/2015</a:t>
            </a:fld>
            <a:endParaRPr lang="en-US" dirty="0">
              <a:solidFill>
                <a:prstClr val="black">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smtClean="0">
                <a:solidFill>
                  <a:srgbClr val="0070C0">
                    <a:alpha val="25000"/>
                  </a:srgbClr>
                </a:solidFill>
              </a:rPr>
              <a:pPr/>
              <a:t>‹#›</a:t>
            </a:fld>
            <a:endParaRPr lang="en-US" dirty="0">
              <a:solidFill>
                <a:srgbClr val="0070C0">
                  <a:alpha val="25000"/>
                </a:srgbClr>
              </a:solidFill>
            </a:endParaRPr>
          </a:p>
        </p:txBody>
      </p:sp>
    </p:spTree>
    <p:extLst>
      <p:ext uri="{BB962C8B-B14F-4D97-AF65-F5344CB8AC3E}">
        <p14:creationId xmlns:p14="http://schemas.microsoft.com/office/powerpoint/2010/main" val="1926380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ue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00331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Orange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18334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nk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01244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Green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99285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urple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40941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urquoise_Content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Text placeholder</a:t>
            </a:r>
            <a:endParaRPr lang="en-US" dirty="0"/>
          </a:p>
        </p:txBody>
      </p:sp>
    </p:spTree>
    <p:extLst>
      <p:ext uri="{BB962C8B-B14F-4D97-AF65-F5344CB8AC3E}">
        <p14:creationId xmlns:p14="http://schemas.microsoft.com/office/powerpoint/2010/main" val="11665865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ue_Content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Text placeholder</a:t>
            </a:r>
            <a:endParaRPr lang="en-US" dirty="0"/>
          </a:p>
        </p:txBody>
      </p:sp>
    </p:spTree>
    <p:extLst>
      <p:ext uri="{BB962C8B-B14F-4D97-AF65-F5344CB8AC3E}">
        <p14:creationId xmlns:p14="http://schemas.microsoft.com/office/powerpoint/2010/main" val="419223153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Orange_Content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Text placeholder</a:t>
            </a:r>
            <a:endParaRPr lang="en-US" dirty="0"/>
          </a:p>
        </p:txBody>
      </p:sp>
    </p:spTree>
    <p:extLst>
      <p:ext uri="{BB962C8B-B14F-4D97-AF65-F5344CB8AC3E}">
        <p14:creationId xmlns:p14="http://schemas.microsoft.com/office/powerpoint/2010/main" val="24329273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ink_Content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Text placeholder</a:t>
            </a:r>
            <a:endParaRPr lang="en-US" dirty="0"/>
          </a:p>
        </p:txBody>
      </p:sp>
    </p:spTree>
    <p:extLst>
      <p:ext uri="{BB962C8B-B14F-4D97-AF65-F5344CB8AC3E}">
        <p14:creationId xmlns:p14="http://schemas.microsoft.com/office/powerpoint/2010/main" val="410682456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een_Content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Text placeholder</a:t>
            </a:r>
            <a:endParaRPr lang="en-US" dirty="0"/>
          </a:p>
        </p:txBody>
      </p:sp>
    </p:spTree>
    <p:extLst>
      <p:ext uri="{BB962C8B-B14F-4D97-AF65-F5344CB8AC3E}">
        <p14:creationId xmlns:p14="http://schemas.microsoft.com/office/powerpoint/2010/main" val="303414081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solidFill>
                  <a:prstClr val="black">
                    <a:alpha val="80000"/>
                  </a:prstClr>
                </a:solidFill>
              </a:rPr>
              <a:pPr/>
              <a:t>9/6/2015</a:t>
            </a:fld>
            <a:endParaRPr lang="en-US" dirty="0">
              <a:solidFill>
                <a:prstClr val="black">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smtClean="0">
                <a:solidFill>
                  <a:srgbClr val="0070C0">
                    <a:alpha val="25000"/>
                  </a:srgbClr>
                </a:solidFill>
              </a:rPr>
              <a:pPr/>
              <a:t>‹#›</a:t>
            </a:fld>
            <a:endParaRPr lang="en-US" dirty="0">
              <a:solidFill>
                <a:srgbClr val="0070C0">
                  <a:alpha val="25000"/>
                </a:srgbClr>
              </a:solidFill>
            </a:endParaRPr>
          </a:p>
        </p:txBody>
      </p:sp>
    </p:spTree>
    <p:extLst>
      <p:ext uri="{BB962C8B-B14F-4D97-AF65-F5344CB8AC3E}">
        <p14:creationId xmlns:p14="http://schemas.microsoft.com/office/powerpoint/2010/main" val="34604378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urple_Content_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304800"/>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08000" y="1828800"/>
            <a:ext cx="11277600" cy="3048000"/>
          </a:xfrm>
          <a:prstGeom prst="rect">
            <a:avLst/>
          </a:prstGeom>
        </p:spPr>
        <p:txBody>
          <a:bodyPr/>
          <a:lstStyle>
            <a:lvl1pPr marL="0" indent="0">
              <a:buNone/>
              <a:defRPr lang="en-US" sz="28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Text placeholder</a:t>
            </a:r>
            <a:endParaRPr lang="en-US" dirty="0"/>
          </a:p>
        </p:txBody>
      </p:sp>
    </p:spTree>
    <p:extLst>
      <p:ext uri="{BB962C8B-B14F-4D97-AF65-F5344CB8AC3E}">
        <p14:creationId xmlns:p14="http://schemas.microsoft.com/office/powerpoint/2010/main" val="196801856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3"/>
            <a:ext cx="2844800" cy="365125"/>
          </a:xfrm>
          <a:prstGeom prst="rect">
            <a:avLst/>
          </a:prstGeom>
        </p:spPr>
        <p:txBody>
          <a:bodyPr/>
          <a:lstStyle/>
          <a:p>
            <a:fld id="{4B05D17C-D6F2-4F85-9E3A-5F5ABCECE525}" type="datetimeFigureOut">
              <a:rPr lang="en-US">
                <a:solidFill>
                  <a:prstClr val="white"/>
                </a:solidFill>
              </a:rPr>
              <a:pPr/>
              <a:t>9/6/2015</a:t>
            </a:fld>
            <a:endParaRPr lang="en-US">
              <a:solidFill>
                <a:prstClr val="white"/>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p>
            <a:endParaRPr lang="en-US">
              <a:solidFill>
                <a:prstClr val="white"/>
              </a:solidFill>
            </a:endParaRP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p>
            <a:fld id="{9B2E307A-0EA4-4E05-B2DE-BCE443311A0D}"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9170671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2041525"/>
            <a:ext cx="11231365"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117242"/>
            <a:ext cx="7515595"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9401168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3"/>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3"/>
            <a:ext cx="2844800" cy="365125"/>
          </a:xfrm>
          <a:prstGeom prst="rect">
            <a:avLst/>
          </a:prstGeom>
        </p:spPr>
        <p:txBody>
          <a:bodyPr/>
          <a:lstStyle/>
          <a:p>
            <a:fld id="{97637579-CDD4-4CF8-8C44-21B8CBE4F3D7}" type="datetimeFigureOut">
              <a:rPr lang="en-US">
                <a:solidFill>
                  <a:prstClr val="white"/>
                </a:solidFill>
              </a:rPr>
              <a:pPr/>
              <a:t>9/6/2015</a:t>
            </a:fld>
            <a:endParaRPr lang="en-US">
              <a:solidFill>
                <a:prstClr val="white"/>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p>
            <a:endParaRPr lang="en-US">
              <a:solidFill>
                <a:prstClr val="white"/>
              </a:solidFill>
            </a:endParaRP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p>
            <a:fld id="{98A3B1C4-5401-4EA9-8C85-C13490CA289C}"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406745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HE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b="1197"/>
          <a:stretch/>
        </p:blipFill>
        <p:spPr>
          <a:xfrm>
            <a:off x="0" y="-1"/>
            <a:ext cx="12192000" cy="6858001"/>
          </a:xfrm>
          <a:prstGeom prst="rect">
            <a:avLst/>
          </a:prstGeom>
        </p:spPr>
      </p:pic>
      <p:sp>
        <p:nvSpPr>
          <p:cNvPr id="8" name="Rectangle 7"/>
          <p:cNvSpPr/>
          <p:nvPr userDrawn="1"/>
        </p:nvSpPr>
        <p:spPr>
          <a:xfrm>
            <a:off x="3902600" y="2642589"/>
            <a:ext cx="8289400" cy="1610550"/>
          </a:xfrm>
          <a:prstGeom prst="rect">
            <a:avLst/>
          </a:prstGeom>
          <a:solidFill>
            <a:srgbClr val="002A74">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pic>
        <p:nvPicPr>
          <p:cNvPr id="11" name="Picture 10"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27809" y="5699945"/>
            <a:ext cx="2286287" cy="656361"/>
          </a:xfrm>
          <a:prstGeom prst="rect">
            <a:avLst/>
          </a:prstGeom>
        </p:spPr>
      </p:pic>
      <p:sp>
        <p:nvSpPr>
          <p:cNvPr id="17" name="Title 1"/>
          <p:cNvSpPr>
            <a:spLocks noGrp="1"/>
          </p:cNvSpPr>
          <p:nvPr userDrawn="1">
            <p:ph type="ctrTitle" hasCustomPrompt="1"/>
          </p:nvPr>
        </p:nvSpPr>
        <p:spPr>
          <a:xfrm>
            <a:off x="4294405" y="2988976"/>
            <a:ext cx="6868571" cy="1085108"/>
          </a:xfrm>
          <a:prstGeom prst="rect">
            <a:avLst/>
          </a:prstGeom>
          <a:noFill/>
          <a:ln>
            <a:noFill/>
          </a:ln>
          <a:effectLst/>
        </p:spPr>
        <p:txBody>
          <a:bodyPr lIns="0" tIns="0" rIns="0" bIns="0" anchor="t" anchorCtr="0">
            <a:normAutofit/>
          </a:bodyPr>
          <a:lstStyle>
            <a:lvl1pPr algn="l">
              <a:defRPr sz="3600" b="0" i="0">
                <a:solidFill>
                  <a:schemeClr val="bg1"/>
                </a:solidFill>
                <a:latin typeface="Segoe Light"/>
                <a:cs typeface="Segoe Light"/>
              </a:defRPr>
            </a:lvl1pPr>
          </a:lstStyle>
          <a:p>
            <a:r>
              <a:rPr lang="en-US" dirty="0" smtClean="0"/>
              <a:t>title</a:t>
            </a:r>
            <a:endParaRPr lang="en-US" dirty="0"/>
          </a:p>
        </p:txBody>
      </p:sp>
      <p:pic>
        <p:nvPicPr>
          <p:cNvPr id="3" name="Picture 2"/>
          <p:cNvPicPr>
            <a:picLocks noChangeAspect="1"/>
          </p:cNvPicPr>
          <p:nvPr userDrawn="1"/>
        </p:nvPicPr>
        <p:blipFill>
          <a:blip r:embed="rId4"/>
          <a:stretch>
            <a:fillRect/>
          </a:stretch>
        </p:blipFill>
        <p:spPr>
          <a:xfrm>
            <a:off x="1694709" y="2642589"/>
            <a:ext cx="2147400" cy="1610550"/>
          </a:xfrm>
          <a:prstGeom prst="rect">
            <a:avLst/>
          </a:prstGeom>
        </p:spPr>
      </p:pic>
    </p:spTree>
    <p:extLst>
      <p:ext uri="{BB962C8B-B14F-4D97-AF65-F5344CB8AC3E}">
        <p14:creationId xmlns:p14="http://schemas.microsoft.com/office/powerpoint/2010/main" val="279798709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3"/>
            <a:ext cx="11151917"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23785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2"/>
            <a:ext cx="11151917" cy="1932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9064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2"/>
            <a:ext cx="11151917"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68626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0550973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6365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1"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solidFill>
                  <a:prstClr val="black">
                    <a:alpha val="80000"/>
                  </a:prstClr>
                </a:solidFill>
              </a:rPr>
              <a:pPr/>
              <a:t>9/6/2015</a:t>
            </a:fld>
            <a:endParaRPr lang="en-US" dirty="0">
              <a:solidFill>
                <a:prstClr val="black">
                  <a:alpha val="80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80000"/>
                </a:prstClr>
              </a:solidFill>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solidFill>
                  <a:srgbClr val="0070C0">
                    <a:alpha val="25000"/>
                  </a:srgbClr>
                </a:solidFill>
              </a:rPr>
              <a:pPr/>
              <a:t>‹#›</a:t>
            </a:fld>
            <a:endParaRPr lang="en-US" dirty="0">
              <a:solidFill>
                <a:srgbClr val="0070C0">
                  <a:alpha val="25000"/>
                </a:srgbClr>
              </a:solidFill>
            </a:endParaRPr>
          </a:p>
        </p:txBody>
      </p:sp>
    </p:spTree>
    <p:extLst>
      <p:ext uri="{BB962C8B-B14F-4D97-AF65-F5344CB8AC3E}">
        <p14:creationId xmlns:p14="http://schemas.microsoft.com/office/powerpoint/2010/main" val="20947439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3"/>
            <a:ext cx="11151917" cy="193283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134721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183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9"/>
            <a:ext cx="12192001" cy="619125"/>
          </a:xfrm>
          <a:solidFill>
            <a:srgbClr val="FFFF99"/>
          </a:solidFill>
        </p:spPr>
        <p:txBody>
          <a:bodyPr wrap="square" lIns="114341" tIns="57171" rIns="114341" bIns="5717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6917551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solidFill>
                  <a:prstClr val="black">
                    <a:alpha val="80000"/>
                  </a:prstClr>
                </a:solidFill>
              </a:rPr>
              <a:pPr/>
              <a:t>9/6/2015</a:t>
            </a:fld>
            <a:endParaRPr lang="en-US" dirty="0">
              <a:solidFill>
                <a:prstClr val="black">
                  <a:alpha val="80000"/>
                </a:prstClr>
              </a:solidFill>
            </a:endParaRPr>
          </a:p>
        </p:txBody>
      </p:sp>
      <p:sp>
        <p:nvSpPr>
          <p:cNvPr id="8" name="Footer Placeholder 7"/>
          <p:cNvSpPr>
            <a:spLocks noGrp="1"/>
          </p:cNvSpPr>
          <p:nvPr>
            <p:ph type="ftr" sz="quarter" idx="11"/>
          </p:nvPr>
        </p:nvSpPr>
        <p:spPr/>
        <p:txBody>
          <a:bodyPr/>
          <a:lstStyle/>
          <a:p>
            <a:endParaRPr lang="en-US" dirty="0">
              <a:solidFill>
                <a:prstClr val="black">
                  <a:alpha val="80000"/>
                </a:prstClr>
              </a:solidFill>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solidFill>
                  <a:srgbClr val="0070C0">
                    <a:alpha val="25000"/>
                  </a:srgbClr>
                </a:solidFill>
              </a:rPr>
              <a:pPr/>
              <a:t>‹#›</a:t>
            </a:fld>
            <a:endParaRPr lang="en-US" dirty="0">
              <a:solidFill>
                <a:srgbClr val="0070C0">
                  <a:alpha val="25000"/>
                </a:srgbClr>
              </a:solidFill>
            </a:endParaRPr>
          </a:p>
        </p:txBody>
      </p:sp>
    </p:spTree>
    <p:extLst>
      <p:ext uri="{BB962C8B-B14F-4D97-AF65-F5344CB8AC3E}">
        <p14:creationId xmlns:p14="http://schemas.microsoft.com/office/powerpoint/2010/main" val="3829241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solidFill>
                  <a:prstClr val="black">
                    <a:alpha val="80000"/>
                  </a:prstClr>
                </a:solidFill>
              </a:rPr>
              <a:pPr/>
              <a:t>9/6/2015</a:t>
            </a:fld>
            <a:endParaRPr lang="en-US" dirty="0">
              <a:solidFill>
                <a:prstClr val="black">
                  <a:alpha val="80000"/>
                </a:prstClr>
              </a:solidFill>
            </a:endParaRPr>
          </a:p>
        </p:txBody>
      </p:sp>
      <p:sp>
        <p:nvSpPr>
          <p:cNvPr id="4" name="Footer Placeholder 3"/>
          <p:cNvSpPr>
            <a:spLocks noGrp="1"/>
          </p:cNvSpPr>
          <p:nvPr>
            <p:ph type="ftr" sz="quarter" idx="11"/>
          </p:nvPr>
        </p:nvSpPr>
        <p:spPr/>
        <p:txBody>
          <a:bodyPr/>
          <a:lstStyle/>
          <a:p>
            <a:endParaRPr lang="en-US" dirty="0">
              <a:solidFill>
                <a:prstClr val="black">
                  <a:alpha val="80000"/>
                </a:prstClr>
              </a:solidFill>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solidFill>
                  <a:srgbClr val="0070C0">
                    <a:alpha val="25000"/>
                  </a:srgbClr>
                </a:solidFill>
              </a:rPr>
              <a:pPr/>
              <a:t>‹#›</a:t>
            </a:fld>
            <a:endParaRPr lang="en-US" dirty="0">
              <a:solidFill>
                <a:srgbClr val="0070C0">
                  <a:alpha val="25000"/>
                </a:srgbClr>
              </a:solidFill>
            </a:endParaRPr>
          </a:p>
        </p:txBody>
      </p:sp>
    </p:spTree>
    <p:extLst>
      <p:ext uri="{BB962C8B-B14F-4D97-AF65-F5344CB8AC3E}">
        <p14:creationId xmlns:p14="http://schemas.microsoft.com/office/powerpoint/2010/main" val="964793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solidFill>
                  <a:prstClr val="black">
                    <a:alpha val="80000"/>
                  </a:prstClr>
                </a:solidFill>
              </a:rPr>
              <a:pPr/>
              <a:t>9/6/2015</a:t>
            </a:fld>
            <a:endParaRPr lang="en-US" dirty="0">
              <a:solidFill>
                <a:prstClr val="black">
                  <a:alpha val="80000"/>
                </a:prstClr>
              </a:solidFill>
            </a:endParaRPr>
          </a:p>
        </p:txBody>
      </p:sp>
      <p:sp>
        <p:nvSpPr>
          <p:cNvPr id="3" name="Footer Placeholder 2"/>
          <p:cNvSpPr>
            <a:spLocks noGrp="1"/>
          </p:cNvSpPr>
          <p:nvPr>
            <p:ph type="ftr" sz="quarter" idx="11"/>
          </p:nvPr>
        </p:nvSpPr>
        <p:spPr/>
        <p:txBody>
          <a:bodyPr/>
          <a:lstStyle/>
          <a:p>
            <a:endParaRPr lang="en-US" dirty="0">
              <a:solidFill>
                <a:prstClr val="black">
                  <a:alpha val="80000"/>
                </a:prstClr>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solidFill>
                  <a:srgbClr val="0070C0">
                    <a:alpha val="25000"/>
                  </a:srgbClr>
                </a:solidFill>
              </a:rPr>
              <a:pPr/>
              <a:t>‹#›</a:t>
            </a:fld>
            <a:endParaRPr lang="en-US" dirty="0">
              <a:solidFill>
                <a:srgbClr val="0070C0">
                  <a:alpha val="25000"/>
                </a:srgbClr>
              </a:solidFill>
            </a:endParaRPr>
          </a:p>
        </p:txBody>
      </p:sp>
    </p:spTree>
    <p:extLst>
      <p:ext uri="{BB962C8B-B14F-4D97-AF65-F5344CB8AC3E}">
        <p14:creationId xmlns:p14="http://schemas.microsoft.com/office/powerpoint/2010/main" val="46360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3"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solidFill>
                  <a:prstClr val="black">
                    <a:alpha val="80000"/>
                  </a:prstClr>
                </a:solidFill>
              </a:rPr>
              <a:pPr/>
              <a:t>9/6/2015</a:t>
            </a:fld>
            <a:endParaRPr lang="en-US" dirty="0">
              <a:solidFill>
                <a:prstClr val="black">
                  <a:alpha val="80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80000"/>
                </a:prstClr>
              </a:solidFill>
            </a:endParaRP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0620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9"/>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9/6/2015</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7781688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6"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pPr defTabSz="457200"/>
            <a:fld id="{5586B75A-687E-405C-8A0B-8D00578BA2C3}" type="datetimeFigureOut">
              <a:rPr lang="en-US" smtClean="0">
                <a:solidFill>
                  <a:prstClr val="black">
                    <a:alpha val="80000"/>
                  </a:prstClr>
                </a:solidFill>
              </a:rPr>
              <a:pPr defTabSz="457200"/>
              <a:t>9/6/2015</a:t>
            </a:fld>
            <a:endParaRPr lang="en-US" dirty="0">
              <a:solidFill>
                <a:prstClr val="black">
                  <a:alpha val="80000"/>
                </a:prstClr>
              </a:solidFill>
            </a:endParaRP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pPr defTabSz="457200"/>
            <a:endParaRPr lang="en-US" dirty="0">
              <a:solidFill>
                <a:prstClr val="black">
                  <a:alpha val="80000"/>
                </a:prstClr>
              </a:solidFill>
            </a:endParaRPr>
          </a:p>
        </p:txBody>
      </p:sp>
      <p:sp>
        <p:nvSpPr>
          <p:cNvPr id="6" name="Slide Number Placeholder 5"/>
          <p:cNvSpPr>
            <a:spLocks noGrp="1"/>
          </p:cNvSpPr>
          <p:nvPr>
            <p:ph type="sldNum" sz="quarter" idx="4"/>
          </p:nvPr>
        </p:nvSpPr>
        <p:spPr>
          <a:xfrm>
            <a:off x="8763927" y="5876414"/>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pPr defTabSz="457200"/>
            <a:fld id="{4FAB73BC-B049-4115-A692-8D63A059BFB8}" type="slidenum">
              <a:rPr lang="en-US" smtClean="0">
                <a:solidFill>
                  <a:srgbClr val="0070C0">
                    <a:alpha val="25000"/>
                  </a:srgbClr>
                </a:solidFill>
              </a:rPr>
              <a:pPr defTabSz="457200"/>
              <a:t>‹#›</a:t>
            </a:fld>
            <a:endParaRPr lang="en-US" dirty="0">
              <a:solidFill>
                <a:srgbClr val="0070C0">
                  <a:alpha val="25000"/>
                </a:srgbClr>
              </a:solidFill>
            </a:endParaRPr>
          </a:p>
        </p:txBody>
      </p:sp>
    </p:spTree>
    <p:extLst>
      <p:ext uri="{BB962C8B-B14F-4D97-AF65-F5344CB8AC3E}">
        <p14:creationId xmlns:p14="http://schemas.microsoft.com/office/powerpoint/2010/main" val="39987613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987031"/>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Lst>
  <p:transition>
    <p:fade/>
  </p:transition>
  <p:timing>
    <p:tnLst>
      <p:par>
        <p:cTn id="1" dur="indefinite" restart="never" nodeType="tmRoot"/>
      </p:par>
    </p:tnLst>
  </p:timing>
  <p:txStyles>
    <p:title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660" indent="-259660" algn="l" defTabSz="686047"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3"/>
            <a:ext cx="11151917"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50" y="1447804"/>
            <a:ext cx="11151916" cy="193283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20202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Lst>
  <p:transition>
    <p:fade/>
  </p:transition>
  <p:txStyles>
    <p:title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660" indent="-259660" algn="l" defTabSz="68604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emf"/></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alexa.com/siteinfo/taobao.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7136" y="506628"/>
            <a:ext cx="11541210" cy="2113018"/>
          </a:xfrm>
        </p:spPr>
        <p:txBody>
          <a:bodyPr/>
          <a:lstStyle/>
          <a:p>
            <a:pPr algn="ctr">
              <a:spcBef>
                <a:spcPct val="20000"/>
              </a:spcBef>
            </a:pPr>
            <a:r>
              <a:rPr lang="en-US" sz="5200" b="1" dirty="0"/>
              <a:t>Mining Consumer Impulsivity </a:t>
            </a:r>
            <a:r>
              <a:rPr lang="en-US" sz="5200" b="1" dirty="0" smtClean="0"/>
              <a:t/>
            </a:r>
            <a:br>
              <a:rPr lang="en-US" sz="5200" b="1" dirty="0" smtClean="0"/>
            </a:br>
            <a:r>
              <a:rPr lang="en-US" sz="5200" b="1" dirty="0" smtClean="0"/>
              <a:t>from </a:t>
            </a:r>
            <a:r>
              <a:rPr lang="en-US" sz="5200" b="1" dirty="0"/>
              <a:t>Offline and </a:t>
            </a:r>
            <a:r>
              <a:rPr lang="en-US" sz="5200" b="1" dirty="0" smtClean="0"/>
              <a:t>Online Behavior</a:t>
            </a:r>
            <a:endParaRPr lang="ko-KR" altLang="en-US" sz="5200" b="1" dirty="0">
              <a:solidFill>
                <a:schemeClr val="bg1"/>
              </a:solidFill>
              <a:ea typeface="맑은 고딕" pitchFamily="50" charset="-127"/>
            </a:endParaRPr>
          </a:p>
        </p:txBody>
      </p:sp>
      <p:sp>
        <p:nvSpPr>
          <p:cNvPr id="3" name="Subtitle 2"/>
          <p:cNvSpPr>
            <a:spLocks noGrp="1"/>
          </p:cNvSpPr>
          <p:nvPr>
            <p:ph type="subTitle" idx="1"/>
          </p:nvPr>
        </p:nvSpPr>
        <p:spPr>
          <a:xfrm>
            <a:off x="489981" y="3376833"/>
            <a:ext cx="11702020" cy="2833961"/>
          </a:xfrm>
        </p:spPr>
        <p:txBody>
          <a:bodyPr>
            <a:normAutofit/>
          </a:bodyPr>
          <a:lstStyle/>
          <a:p>
            <a:pPr algn="ctr"/>
            <a:r>
              <a:rPr lang="en-US" altLang="zh-CN" sz="2400" b="1" dirty="0" smtClean="0"/>
              <a:t>Fuzheng Zhang</a:t>
            </a:r>
            <a:r>
              <a:rPr lang="en-US" altLang="zh-CN" sz="2400" b="1" baseline="30000" dirty="0" smtClean="0"/>
              <a:t>1</a:t>
            </a:r>
            <a:r>
              <a:rPr lang="en-US" sz="2400" dirty="0" smtClean="0"/>
              <a:t>, </a:t>
            </a:r>
            <a:r>
              <a:rPr lang="en-US" sz="2400" b="1" dirty="0"/>
              <a:t>Nicholas Jing </a:t>
            </a:r>
            <a:r>
              <a:rPr lang="en-US" sz="2400" b="1" dirty="0" smtClean="0"/>
              <a:t>Yuan</a:t>
            </a:r>
            <a:r>
              <a:rPr lang="en-US" sz="2400" b="1" baseline="30000" dirty="0"/>
              <a:t>1</a:t>
            </a:r>
            <a:r>
              <a:rPr lang="en-US" sz="2400" dirty="0" smtClean="0"/>
              <a:t>, </a:t>
            </a:r>
            <a:r>
              <a:rPr lang="en-US" sz="2400" b="1" dirty="0" smtClean="0"/>
              <a:t>Kai Zheng</a:t>
            </a:r>
            <a:r>
              <a:rPr lang="en-US" sz="2400" b="1" baseline="30000" dirty="0"/>
              <a:t>2</a:t>
            </a:r>
            <a:r>
              <a:rPr lang="en-US" sz="2400" dirty="0" smtClean="0"/>
              <a:t>, </a:t>
            </a:r>
            <a:r>
              <a:rPr lang="en-US" sz="2400" b="1" dirty="0" err="1" smtClean="0"/>
              <a:t>Defu</a:t>
            </a:r>
            <a:r>
              <a:rPr lang="en-US" sz="2400" b="1" dirty="0" smtClean="0"/>
              <a:t> Lian</a:t>
            </a:r>
            <a:r>
              <a:rPr lang="en-US" sz="2400" b="1" baseline="30000" dirty="0"/>
              <a:t>3</a:t>
            </a:r>
            <a:endParaRPr lang="en-US" sz="2400" dirty="0"/>
          </a:p>
          <a:p>
            <a:pPr algn="ctr"/>
            <a:r>
              <a:rPr lang="en-US" sz="2400" dirty="0"/>
              <a:t> </a:t>
            </a:r>
            <a:r>
              <a:rPr lang="en-US" sz="2400" b="1" dirty="0"/>
              <a:t>Xing </a:t>
            </a:r>
            <a:r>
              <a:rPr lang="en-US" sz="2400" b="1" dirty="0" smtClean="0"/>
              <a:t>Xie</a:t>
            </a:r>
            <a:r>
              <a:rPr lang="en-US" sz="2400" b="1" baseline="30000" dirty="0"/>
              <a:t>1</a:t>
            </a:r>
            <a:r>
              <a:rPr lang="en-US" sz="2400" dirty="0" smtClean="0"/>
              <a:t>, </a:t>
            </a:r>
            <a:r>
              <a:rPr lang="en-US" sz="2400" b="1" dirty="0" smtClean="0"/>
              <a:t>Yong Rui</a:t>
            </a:r>
            <a:r>
              <a:rPr lang="en-US" sz="2400" b="1" baseline="30000" dirty="0" smtClean="0"/>
              <a:t>1</a:t>
            </a:r>
          </a:p>
          <a:p>
            <a:pPr algn="ctr"/>
            <a:endParaRPr lang="en-US" sz="2400" b="1" baseline="30000" dirty="0"/>
          </a:p>
          <a:p>
            <a:pPr algn="ctr"/>
            <a:r>
              <a:rPr lang="en-US" sz="2400" b="1" baseline="30000" dirty="0" smtClean="0"/>
              <a:t>1</a:t>
            </a:r>
            <a:r>
              <a:rPr lang="en-US" sz="2100" dirty="0" smtClean="0"/>
              <a:t>Microsoft </a:t>
            </a:r>
            <a:r>
              <a:rPr lang="en-US" sz="2100" dirty="0"/>
              <a:t>Research</a:t>
            </a:r>
          </a:p>
          <a:p>
            <a:pPr algn="ctr"/>
            <a:r>
              <a:rPr lang="en-US" sz="2000" b="1" baseline="30000" dirty="0" smtClean="0"/>
              <a:t>2</a:t>
            </a:r>
            <a:r>
              <a:rPr lang="en-US" altLang="zh-CN" sz="2000" dirty="0" smtClean="0"/>
              <a:t>University of Queensland</a:t>
            </a:r>
            <a:endParaRPr lang="en-US" sz="2000" dirty="0"/>
          </a:p>
          <a:p>
            <a:pPr algn="ctr">
              <a:lnSpc>
                <a:spcPct val="95000"/>
              </a:lnSpc>
            </a:pPr>
            <a:r>
              <a:rPr lang="en-US" altLang="zh-CN" sz="2100" b="1" baseline="30000" dirty="0"/>
              <a:t>3</a:t>
            </a:r>
            <a:r>
              <a:rPr lang="en-US" altLang="zh-CN" sz="2100" dirty="0"/>
              <a:t>University of Electronic Science and Technology of China</a:t>
            </a:r>
            <a:endParaRPr lang="en-US" sz="2100" dirty="0"/>
          </a:p>
        </p:txBody>
      </p:sp>
    </p:spTree>
    <p:extLst>
      <p:ext uri="{BB962C8B-B14F-4D97-AF65-F5344CB8AC3E}">
        <p14:creationId xmlns:p14="http://schemas.microsoft.com/office/powerpoint/2010/main" val="162286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57606" y="142085"/>
            <a:ext cx="10772775" cy="1658198"/>
          </a:xfrm>
        </p:spPr>
        <p:txBody>
          <a:bodyPr>
            <a:normAutofit/>
          </a:bodyPr>
          <a:lstStyle/>
          <a:p>
            <a:r>
              <a:rPr lang="en-US" dirty="0" smtClean="0"/>
              <a:t>Impulsivity Concept</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57606" y="1800283"/>
                <a:ext cx="11277046" cy="4650393"/>
              </a:xfrm>
            </p:spPr>
            <p:txBody>
              <a:bodyPr>
                <a:normAutofit fontScale="92500" lnSpcReduction="10000"/>
              </a:bodyPr>
              <a:lstStyle/>
              <a:p>
                <a:pPr marL="282575" lvl="1" indent="-282575">
                  <a:spcBef>
                    <a:spcPts val="1300"/>
                  </a:spcBef>
                  <a:buFont typeface="Arial" panose="020B0604020202020204" pitchFamily="34" charset="0"/>
                  <a:buChar char="•"/>
                </a:pPr>
                <a:r>
                  <a:rPr lang="en-US" altLang="zh-CN" sz="3200" b="1" dirty="0" smtClean="0">
                    <a:solidFill>
                      <a:srgbClr val="FF0000"/>
                    </a:solidFill>
                  </a:rPr>
                  <a:t>Consumer Impulsivity Level</a:t>
                </a:r>
              </a:p>
              <a:p>
                <a:pPr marL="739775" lvl="2" indent="-457200">
                  <a:buFont typeface="Wingdings" panose="05000000000000000000" pitchFamily="2" charset="2"/>
                  <a:buChar char="q"/>
                </a:pPr>
                <a:r>
                  <a:rPr lang="en-US" sz="2800" dirty="0"/>
                  <a:t>An instant status related to </a:t>
                </a:r>
                <a:r>
                  <a:rPr lang="en-US" sz="2800" dirty="0" smtClean="0"/>
                  <a:t>a consumption behavior, </a:t>
                </a:r>
                <a:r>
                  <a:rPr lang="en-US" sz="2800" dirty="0"/>
                  <a:t>an integer </a:t>
                </a:r>
                <a:r>
                  <a:rPr lang="en-US" sz="2800" dirty="0" smtClean="0"/>
                  <a:t>                      Z</a:t>
                </a:r>
                <a14:m>
                  <m:oMath xmlns:m="http://schemas.openxmlformats.org/officeDocument/2006/math">
                    <m:r>
                      <a:rPr lang="en-US" sz="2800" b="0" i="1" smtClean="0">
                        <a:latin typeface="Cambria Math" panose="02040503050406030204" pitchFamily="18" charset="0"/>
                      </a:rPr>
                      <m:t> </m:t>
                    </m:r>
                    <m:r>
                      <a:rPr lang="en-US" sz="280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a:latin typeface="Cambria Math" panose="02040503050406030204" pitchFamily="18" charset="0"/>
                          </a:rPr>
                          <m:t>1,2…,</m:t>
                        </m:r>
                        <m:r>
                          <a:rPr lang="en-US" sz="2800">
                            <a:latin typeface="Cambria Math" panose="02040503050406030204" pitchFamily="18" charset="0"/>
                          </a:rPr>
                          <m:t>𝐾</m:t>
                        </m:r>
                      </m:e>
                    </m:d>
                  </m:oMath>
                </a14:m>
                <a:endParaRPr lang="en-US" sz="2800" dirty="0"/>
              </a:p>
              <a:p>
                <a:pPr marL="739775" lvl="2" indent="-457200">
                  <a:buFont typeface="Wingdings" panose="05000000000000000000" pitchFamily="2" charset="2"/>
                  <a:buChar char="q"/>
                </a:pPr>
                <a:r>
                  <a:rPr lang="en-US" sz="2800" dirty="0" smtClean="0"/>
                  <a:t>Large </a:t>
                </a:r>
                <a:r>
                  <a:rPr lang="en-US" sz="2800" dirty="0"/>
                  <a:t>value → high impulsive buying tendency → </a:t>
                </a:r>
                <a:r>
                  <a:rPr lang="en-US" sz="2800" dirty="0" smtClean="0"/>
                  <a:t>more easily </a:t>
                </a:r>
                <a:r>
                  <a:rPr lang="en-US" sz="2800" dirty="0"/>
                  <a:t>triggered by </a:t>
                </a:r>
                <a:r>
                  <a:rPr lang="en-US" sz="2800" dirty="0" smtClean="0"/>
                  <a:t>stimuli</a:t>
                </a:r>
              </a:p>
              <a:p>
                <a:pPr marL="739775" lvl="2" indent="-457200">
                  <a:buFont typeface="Wingdings" panose="05000000000000000000" pitchFamily="2" charset="2"/>
                  <a:buChar char="q"/>
                </a:pPr>
                <a:r>
                  <a:rPr lang="en-US" sz="2800" dirty="0" smtClean="0"/>
                  <a:t>Small value → low impulsive buying tendency → harder to be triggered</a:t>
                </a:r>
                <a:endParaRPr lang="en-US" sz="2800" dirty="0"/>
              </a:p>
              <a:p>
                <a:pPr marL="282575" lvl="1" indent="-282575">
                  <a:spcBef>
                    <a:spcPts val="1300"/>
                  </a:spcBef>
                  <a:buFont typeface="Arial" panose="020B0604020202020204" pitchFamily="34" charset="0"/>
                  <a:buChar char="•"/>
                </a:pPr>
                <a:r>
                  <a:rPr lang="en-US" sz="3200" b="1" dirty="0" smtClean="0">
                    <a:solidFill>
                      <a:srgbClr val="FF0000"/>
                    </a:solidFill>
                  </a:rPr>
                  <a:t>Consumer Impulsivity Distribution </a:t>
                </a:r>
              </a:p>
              <a:p>
                <a:pPr marL="739775" lvl="2" indent="-457200">
                  <a:spcBef>
                    <a:spcPts val="1300"/>
                  </a:spcBef>
                  <a:buFont typeface="Wingdings" panose="05000000000000000000" pitchFamily="2" charset="2"/>
                  <a:buChar char="q"/>
                </a:pPr>
                <a:r>
                  <a:rPr lang="en-US" sz="2800" dirty="0"/>
                  <a:t>a </a:t>
                </a:r>
                <a:r>
                  <a:rPr lang="en-US" sz="2800" dirty="0" smtClean="0"/>
                  <a:t>categorical distribution </a:t>
                </a:r>
                <a14:m>
                  <m:oMath xmlns:m="http://schemas.openxmlformats.org/officeDocument/2006/math">
                    <m:r>
                      <a:rPr lang="en-US" sz="2800" b="1" i="1" dirty="0" smtClean="0">
                        <a:latin typeface="Cambria Math" panose="02040503050406030204" pitchFamily="18" charset="0"/>
                      </a:rPr>
                      <m:t>𝜽</m:t>
                    </m:r>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𝜃</m:t>
                        </m:r>
                      </m:e>
                      <m:sub>
                        <m:r>
                          <a:rPr lang="en-US" sz="2800" b="0" i="1" dirty="0" smtClean="0">
                            <a:latin typeface="Cambria Math" panose="02040503050406030204" pitchFamily="18" charset="0"/>
                          </a:rPr>
                          <m:t>1</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𝜃</m:t>
                        </m:r>
                      </m:e>
                      <m:sub>
                        <m:r>
                          <a:rPr lang="en-US" sz="2800" b="0" i="1" dirty="0" smtClean="0">
                            <a:latin typeface="Cambria Math" panose="02040503050406030204" pitchFamily="18" charset="0"/>
                          </a:rPr>
                          <m:t>2</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𝜃</m:t>
                        </m:r>
                      </m:e>
                      <m:sub>
                        <m:r>
                          <a:rPr lang="en-US" sz="2800" b="0" i="1" dirty="0" smtClean="0">
                            <a:latin typeface="Cambria Math" panose="02040503050406030204" pitchFamily="18" charset="0"/>
                          </a:rPr>
                          <m:t>𝐾</m:t>
                        </m:r>
                      </m:sub>
                    </m:sSub>
                    <m:r>
                      <a:rPr lang="en-US" sz="2800" b="0" i="1" dirty="0" smtClean="0">
                        <a:latin typeface="Cambria Math" panose="02040503050406030204" pitchFamily="18" charset="0"/>
                      </a:rPr>
                      <m:t>}</m:t>
                    </m:r>
                  </m:oMath>
                </a14:m>
                <a:r>
                  <a:rPr lang="en-US" sz="2800" dirty="0"/>
                  <a:t>, where </a:t>
                </a:r>
                <a14:m>
                  <m:oMath xmlns:m="http://schemas.openxmlformats.org/officeDocument/2006/math">
                    <m:sSub>
                      <m:sSubPr>
                        <m:ctrlPr>
                          <a:rPr lang="en-US" sz="2800" i="1" dirty="0">
                            <a:latin typeface="Cambria Math" panose="02040503050406030204" pitchFamily="18" charset="0"/>
                          </a:rPr>
                        </m:ctrlPr>
                      </m:sSubPr>
                      <m:e>
                        <m:r>
                          <a:rPr lang="en-US" sz="2800" dirty="0">
                            <a:latin typeface="Cambria Math" panose="02040503050406030204" pitchFamily="18" charset="0"/>
                          </a:rPr>
                          <m:t>𝜃</m:t>
                        </m:r>
                      </m:e>
                      <m:sub>
                        <m:r>
                          <a:rPr lang="en-US" sz="2800" dirty="0">
                            <a:latin typeface="Cambria Math" panose="02040503050406030204" pitchFamily="18" charset="0"/>
                          </a:rPr>
                          <m:t>𝐾</m:t>
                        </m:r>
                      </m:sub>
                    </m:sSub>
                  </m:oMath>
                </a14:m>
                <a:r>
                  <a:rPr lang="en-US" sz="2800" dirty="0" smtClean="0"/>
                  <a:t> </a:t>
                </a:r>
                <a:r>
                  <a:rPr lang="en-US" sz="2800" dirty="0"/>
                  <a:t>points to the </a:t>
                </a:r>
                <a:r>
                  <a:rPr lang="en-US" sz="2800" dirty="0" smtClean="0"/>
                  <a:t>probability of </a:t>
                </a:r>
                <a:r>
                  <a:rPr lang="en-US" sz="2800" dirty="0"/>
                  <a:t>having consumer impulsivity level </a:t>
                </a:r>
                <a:r>
                  <a:rPr lang="en-US" sz="2800" dirty="0" smtClean="0"/>
                  <a:t>k</a:t>
                </a:r>
              </a:p>
              <a:p>
                <a:pPr marL="290513" indent="-290513">
                  <a:buFont typeface="Arial" panose="020B0604020202020204" pitchFamily="34" charset="0"/>
                  <a:buChar char="•"/>
                </a:pPr>
                <a:r>
                  <a:rPr lang="en-US" sz="3200" b="1" dirty="0">
                    <a:solidFill>
                      <a:srgbClr val="FF0000"/>
                    </a:solidFill>
                  </a:rPr>
                  <a:t>Consumer Impulsivity </a:t>
                </a:r>
                <a:r>
                  <a:rPr lang="en-US" sz="3200" b="1" dirty="0" smtClean="0">
                    <a:solidFill>
                      <a:srgbClr val="FF0000"/>
                    </a:solidFill>
                  </a:rPr>
                  <a:t>Attribute</a:t>
                </a:r>
              </a:p>
              <a:p>
                <a:pPr marL="739775" lvl="1" indent="-457200">
                  <a:buFont typeface="Wingdings" panose="05000000000000000000" pitchFamily="2" charset="2"/>
                  <a:buChar char="q"/>
                </a:pPr>
                <a:r>
                  <a:rPr lang="en-US" sz="2800" i="1" dirty="0"/>
                  <a:t>The mean of distribution </a:t>
                </a:r>
                <a14:m>
                  <m:oMath xmlns:m="http://schemas.openxmlformats.org/officeDocument/2006/math">
                    <m:r>
                      <a:rPr lang="en-US" sz="2800" i="1" dirty="0">
                        <a:latin typeface="Cambria Math" panose="02040503050406030204" pitchFamily="18" charset="0"/>
                      </a:rPr>
                      <m:t>𝜽</m:t>
                    </m:r>
                  </m:oMath>
                </a14:m>
                <a:r>
                  <a:rPr lang="en-US" sz="2800" i="1" dirty="0"/>
                  <a:t>, measures the </a:t>
                </a:r>
                <a:r>
                  <a:rPr lang="en-US" sz="2800" i="1" dirty="0" err="1" smtClean="0"/>
                  <a:t>temperant</a:t>
                </a:r>
                <a:r>
                  <a:rPr lang="en-US" sz="2800" i="1" dirty="0" smtClean="0"/>
                  <a:t> </a:t>
                </a:r>
                <a:r>
                  <a:rPr lang="en-US" sz="2800" i="1" dirty="0"/>
                  <a:t>impulsivity</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57606" y="1800283"/>
                <a:ext cx="11277046" cy="4650393"/>
              </a:xfrm>
              <a:blipFill>
                <a:blip r:embed="rId3"/>
                <a:stretch>
                  <a:fillRect l="-1135" t="-3801"/>
                </a:stretch>
              </a:blipFill>
            </p:spPr>
            <p:txBody>
              <a:bodyPr/>
              <a:lstStyle/>
              <a:p>
                <a:r>
                  <a:rPr lang="en-US">
                    <a:noFill/>
                  </a:rPr>
                  <a:t> </a:t>
                </a:r>
              </a:p>
            </p:txBody>
          </p:sp>
        </mc:Fallback>
      </mc:AlternateContent>
    </p:spTree>
    <p:extLst>
      <p:ext uri="{BB962C8B-B14F-4D97-AF65-F5344CB8AC3E}">
        <p14:creationId xmlns:p14="http://schemas.microsoft.com/office/powerpoint/2010/main" val="72677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57606" y="142085"/>
            <a:ext cx="10772775" cy="1658198"/>
          </a:xfrm>
        </p:spPr>
        <p:txBody>
          <a:bodyPr>
            <a:normAutofit/>
          </a:bodyPr>
          <a:lstStyle/>
          <a:p>
            <a:r>
              <a:rPr lang="en-US" dirty="0" smtClean="0"/>
              <a:t>Consumer Impulsivity Model</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1101581153"/>
                  </p:ext>
                </p:extLst>
              </p:nvPr>
            </p:nvGraphicFramePr>
            <p:xfrm>
              <a:off x="6248395" y="2137421"/>
              <a:ext cx="5871035" cy="3621441"/>
            </p:xfrm>
            <a:graphic>
              <a:graphicData uri="http://schemas.openxmlformats.org/drawingml/2006/table">
                <a:tbl>
                  <a:tblPr bandRow="1">
                    <a:tableStyleId>{5C22544A-7EE6-4342-B048-85BDC9FD1C3A}</a:tableStyleId>
                  </a:tblPr>
                  <a:tblGrid>
                    <a:gridCol w="1915893">
                      <a:extLst>
                        <a:ext uri="{9D8B030D-6E8A-4147-A177-3AD203B41FA5}">
                          <a16:colId xmlns:a16="http://schemas.microsoft.com/office/drawing/2014/main" val="3539704758"/>
                        </a:ext>
                      </a:extLst>
                    </a:gridCol>
                    <a:gridCol w="2949197">
                      <a:extLst>
                        <a:ext uri="{9D8B030D-6E8A-4147-A177-3AD203B41FA5}">
                          <a16:colId xmlns:a16="http://schemas.microsoft.com/office/drawing/2014/main" val="2025720803"/>
                        </a:ext>
                      </a:extLst>
                    </a:gridCol>
                    <a:gridCol w="1005945">
                      <a:extLst>
                        <a:ext uri="{9D8B030D-6E8A-4147-A177-3AD203B41FA5}">
                          <a16:colId xmlns:a16="http://schemas.microsoft.com/office/drawing/2014/main" val="1999774276"/>
                        </a:ext>
                      </a:extLst>
                    </a:gridCol>
                  </a:tblGrid>
                  <a:tr h="353707">
                    <a:tc>
                      <a:txBody>
                        <a:bodyPr/>
                        <a:lstStyle/>
                        <a:p>
                          <a:pPr algn="ctr"/>
                          <a:r>
                            <a:rPr lang="en-US" sz="1400" b="1" dirty="0" smtClean="0"/>
                            <a:t>K</a:t>
                          </a:r>
                          <a:endParaRPr lang="en-US" sz="1400" b="1" dirty="0"/>
                        </a:p>
                      </a:txBody>
                      <a:tcPr>
                        <a:solidFill>
                          <a:srgbClr val="92D050"/>
                        </a:solidFill>
                      </a:tcPr>
                    </a:tc>
                    <a:tc>
                      <a:txBody>
                        <a:bodyPr/>
                        <a:lstStyle/>
                        <a:p>
                          <a:pPr algn="l"/>
                          <a:r>
                            <a:rPr lang="en-US" sz="1400" b="1" dirty="0" smtClean="0"/>
                            <a:t>Number of values for impulsivity description</a:t>
                          </a:r>
                          <a:endParaRPr lang="en-US" sz="1400" b="1" dirty="0"/>
                        </a:p>
                      </a:txBody>
                      <a:tcPr>
                        <a:solidFill>
                          <a:srgbClr val="92D050"/>
                        </a:solidFill>
                      </a:tcPr>
                    </a:tc>
                    <a:tc rowSpan="6">
                      <a:txBody>
                        <a:bodyPr/>
                        <a:lstStyle/>
                        <a:p>
                          <a:pPr algn="ctr"/>
                          <a:r>
                            <a:rPr lang="en-US" sz="1400" b="1" dirty="0" smtClean="0"/>
                            <a:t>Observed</a:t>
                          </a:r>
                          <a:endParaRPr lang="en-US" sz="1400" b="1" dirty="0"/>
                        </a:p>
                      </a:txBody>
                      <a:tcPr anchor="ctr">
                        <a:solidFill>
                          <a:srgbClr val="92D050"/>
                        </a:solidFill>
                      </a:tcPr>
                    </a:tc>
                    <a:extLst>
                      <a:ext uri="{0D108BD9-81ED-4DB2-BD59-A6C34878D82A}">
                        <a16:rowId xmlns:a16="http://schemas.microsoft.com/office/drawing/2014/main" val="4054077341"/>
                      </a:ext>
                    </a:extLst>
                  </a:tr>
                  <a:tr h="439350">
                    <a:tc>
                      <a:txBody>
                        <a:bodyPr/>
                        <a:lstStyle/>
                        <a:p>
                          <a:pPr algn="ctr"/>
                          <a:r>
                            <a:rPr lang="en-US" sz="1400" b="1" dirty="0" smtClean="0"/>
                            <a:t>M</a:t>
                          </a:r>
                          <a:endParaRPr lang="en-US" sz="1400" b="1" dirty="0"/>
                        </a:p>
                      </a:txBody>
                      <a:tcPr>
                        <a:solidFill>
                          <a:srgbClr val="92D050"/>
                        </a:solidFill>
                      </a:tcPr>
                    </a:tc>
                    <a:tc>
                      <a:txBody>
                        <a:bodyPr/>
                        <a:lstStyle/>
                        <a:p>
                          <a:pPr algn="l"/>
                          <a:r>
                            <a:rPr lang="en-US" sz="1400" b="1" dirty="0" smtClean="0"/>
                            <a:t>Number</a:t>
                          </a:r>
                          <a:r>
                            <a:rPr lang="en-US" sz="1400" b="1" baseline="0" dirty="0" smtClean="0"/>
                            <a:t> of candidate options for consumption choice</a:t>
                          </a:r>
                          <a:endParaRPr lang="en-US" sz="1400" b="1" dirty="0"/>
                        </a:p>
                      </a:txBody>
                      <a:tcPr>
                        <a:solidFill>
                          <a:srgbClr val="92D050"/>
                        </a:solidFill>
                      </a:tcPr>
                    </a:tc>
                    <a:tc vMerge="1">
                      <a:txBody>
                        <a:bodyPr/>
                        <a:lstStyle/>
                        <a:p>
                          <a:pPr algn="l"/>
                          <a:endParaRPr lang="en-US" sz="1400" b="1" dirty="0"/>
                        </a:p>
                      </a:txBody>
                      <a:tcPr>
                        <a:solidFill>
                          <a:srgbClr val="92D050"/>
                        </a:solidFill>
                      </a:tcPr>
                    </a:tc>
                    <a:extLst>
                      <a:ext uri="{0D108BD9-81ED-4DB2-BD59-A6C34878D82A}">
                        <a16:rowId xmlns:a16="http://schemas.microsoft.com/office/drawing/2014/main" val="1368077040"/>
                      </a:ext>
                    </a:extLst>
                  </a:tr>
                  <a:tr h="258441">
                    <a:tc>
                      <a:txBody>
                        <a:bodyPr/>
                        <a:lstStyle/>
                        <a:p>
                          <a:pPr algn="ctr"/>
                          <a:r>
                            <a:rPr lang="en-US" sz="1400" b="1" dirty="0" smtClean="0"/>
                            <a:t>N</a:t>
                          </a:r>
                          <a:endParaRPr lang="en-US" sz="1400" b="1" dirty="0"/>
                        </a:p>
                      </a:txBody>
                      <a:tcPr>
                        <a:solidFill>
                          <a:srgbClr val="92D050"/>
                        </a:solidFill>
                      </a:tcPr>
                    </a:tc>
                    <a:tc>
                      <a:txBody>
                        <a:bodyPr/>
                        <a:lstStyle/>
                        <a:p>
                          <a:pPr algn="l"/>
                          <a:r>
                            <a:rPr lang="en-US" sz="1400" b="1" dirty="0" smtClean="0"/>
                            <a:t>Length of consumer behavior sequence</a:t>
                          </a:r>
                          <a:endParaRPr lang="en-US" sz="1400" b="1" dirty="0"/>
                        </a:p>
                      </a:txBody>
                      <a:tcPr>
                        <a:solidFill>
                          <a:srgbClr val="92D050"/>
                        </a:solidFill>
                      </a:tcPr>
                    </a:tc>
                    <a:tc vMerge="1">
                      <a:txBody>
                        <a:bodyPr/>
                        <a:lstStyle/>
                        <a:p>
                          <a:pPr algn="l"/>
                          <a:endParaRPr lang="en-US" sz="1400" b="1" dirty="0"/>
                        </a:p>
                      </a:txBody>
                      <a:tcPr>
                        <a:solidFill>
                          <a:srgbClr val="92D050"/>
                        </a:solidFill>
                      </a:tcPr>
                    </a:tc>
                    <a:extLst>
                      <a:ext uri="{0D108BD9-81ED-4DB2-BD59-A6C34878D82A}">
                        <a16:rowId xmlns:a16="http://schemas.microsoft.com/office/drawing/2014/main" val="2946089030"/>
                      </a:ext>
                    </a:extLst>
                  </a:tr>
                  <a:tr h="353707">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𝟏</m:t>
                                    </m:r>
                                  </m:sub>
                                </m:sSub>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𝟐</m:t>
                                    </m:r>
                                  </m:sub>
                                </m:sSub>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𝑵</m:t>
                                    </m:r>
                                  </m:sub>
                                </m:sSub>
                                <m:r>
                                  <a:rPr lang="en-US" sz="1400" b="1" i="1" smtClean="0">
                                    <a:latin typeface="Cambria Math" panose="02040503050406030204" pitchFamily="18" charset="0"/>
                                  </a:rPr>
                                  <m:t>)</m:t>
                                </m:r>
                              </m:oMath>
                            </m:oMathPara>
                          </a14:m>
                          <a:endParaRPr lang="en-US" sz="1400" b="1" dirty="0"/>
                        </a:p>
                      </a:txBody>
                      <a:tcPr>
                        <a:solidFill>
                          <a:srgbClr val="92D050"/>
                        </a:solidFill>
                      </a:tcPr>
                    </a:tc>
                    <a:tc>
                      <a:txBody>
                        <a:bodyPr/>
                        <a:lstStyle/>
                        <a:p>
                          <a:pPr algn="l"/>
                          <a:r>
                            <a:rPr lang="en-US" sz="1400" b="1" dirty="0" smtClean="0"/>
                            <a:t>Consumer behavior sequence</a:t>
                          </a:r>
                          <a:endParaRPr lang="en-US" sz="1400" b="1" dirty="0"/>
                        </a:p>
                      </a:txBody>
                      <a:tcPr>
                        <a:solidFill>
                          <a:srgbClr val="92D050"/>
                        </a:solidFill>
                      </a:tcPr>
                    </a:tc>
                    <a:tc vMerge="1">
                      <a:txBody>
                        <a:bodyPr/>
                        <a:lstStyle/>
                        <a:p>
                          <a:pPr algn="l"/>
                          <a:endParaRPr lang="en-US" sz="1400" b="1" dirty="0"/>
                        </a:p>
                      </a:txBody>
                      <a:tcPr>
                        <a:solidFill>
                          <a:srgbClr val="92D050"/>
                        </a:solidFill>
                      </a:tcPr>
                    </a:tc>
                    <a:extLst>
                      <a:ext uri="{0D108BD9-81ED-4DB2-BD59-A6C34878D82A}">
                        <a16:rowId xmlns:a16="http://schemas.microsoft.com/office/drawing/2014/main" val="3177170854"/>
                      </a:ext>
                    </a:extLst>
                  </a:tr>
                  <a:tr h="297232">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𝑶</m:t>
                                    </m:r>
                                  </m:e>
                                  <m:sub>
                                    <m:r>
                                      <a:rPr lang="en-US" sz="1400" b="1" i="1" smtClean="0">
                                        <a:latin typeface="Cambria Math" panose="02040503050406030204" pitchFamily="18" charset="0"/>
                                      </a:rPr>
                                      <m:t>𝟏</m:t>
                                    </m:r>
                                  </m:sub>
                                </m:sSub>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𝑶</m:t>
                                    </m:r>
                                  </m:e>
                                  <m:sub>
                                    <m:r>
                                      <a:rPr lang="en-US" sz="1400" b="1" i="1" smtClean="0">
                                        <a:latin typeface="Cambria Math" panose="02040503050406030204" pitchFamily="18" charset="0"/>
                                      </a:rPr>
                                      <m:t>𝟐</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𝑶</m:t>
                                    </m:r>
                                  </m:e>
                                  <m:sub>
                                    <m:r>
                                      <a:rPr lang="en-US" sz="1400" b="1" i="1" smtClean="0">
                                        <a:latin typeface="Cambria Math" panose="02040503050406030204" pitchFamily="18" charset="0"/>
                                      </a:rPr>
                                      <m:t>𝑴</m:t>
                                    </m:r>
                                  </m:sub>
                                </m:sSub>
                                <m:r>
                                  <a:rPr lang="en-US" sz="1400" b="1" i="1" smtClean="0">
                                    <a:latin typeface="Cambria Math" panose="02040503050406030204" pitchFamily="18" charset="0"/>
                                  </a:rPr>
                                  <m:t>)</m:t>
                                </m:r>
                              </m:oMath>
                            </m:oMathPara>
                          </a14:m>
                          <a:endParaRPr lang="en-US" sz="1400" b="1" dirty="0"/>
                        </a:p>
                      </a:txBody>
                      <a:tcPr>
                        <a:solidFill>
                          <a:srgbClr val="92D050"/>
                        </a:solidFill>
                      </a:tcPr>
                    </a:tc>
                    <a:tc>
                      <a:txBody>
                        <a:bodyPr/>
                        <a:lstStyle/>
                        <a:p>
                          <a:pPr algn="l"/>
                          <a:r>
                            <a:rPr lang="en-US" sz="1400" b="1" dirty="0" smtClean="0"/>
                            <a:t>Option</a:t>
                          </a:r>
                          <a:r>
                            <a:rPr lang="en-US" sz="1400" b="1" baseline="0" dirty="0" smtClean="0"/>
                            <a:t> set</a:t>
                          </a:r>
                          <a:endParaRPr lang="en-US" sz="1400" b="1" dirty="0"/>
                        </a:p>
                      </a:txBody>
                      <a:tcPr>
                        <a:solidFill>
                          <a:srgbClr val="92D050"/>
                        </a:solidFill>
                      </a:tcPr>
                    </a:tc>
                    <a:tc vMerge="1">
                      <a:txBody>
                        <a:bodyPr/>
                        <a:lstStyle/>
                        <a:p>
                          <a:pPr algn="l"/>
                          <a:endParaRPr lang="en-US" sz="1400" b="1" dirty="0"/>
                        </a:p>
                      </a:txBody>
                      <a:tcPr>
                        <a:solidFill>
                          <a:srgbClr val="92D050"/>
                        </a:solidFill>
                      </a:tcPr>
                    </a:tc>
                    <a:extLst>
                      <a:ext uri="{0D108BD9-81ED-4DB2-BD59-A6C34878D82A}">
                        <a16:rowId xmlns:a16="http://schemas.microsoft.com/office/drawing/2014/main" val="654112955"/>
                      </a:ext>
                    </a:extLst>
                  </a:tr>
                  <a:tr h="353707">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𝑫𝑶</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𝑺</m:t>
                                    </m:r>
                                  </m:e>
                                  <m:sub>
                                    <m:r>
                                      <a:rPr lang="en-US" sz="1400" b="1" i="1" smtClean="0">
                                        <a:latin typeface="Cambria Math" panose="02040503050406030204" pitchFamily="18" charset="0"/>
                                      </a:rPr>
                                      <m:t>𝑵</m:t>
                                    </m:r>
                                    <m:r>
                                      <a:rPr lang="en-US" sz="1400" b="1" i="1" smtClean="0">
                                        <a:latin typeface="Cambria Math" panose="02040503050406030204" pitchFamily="18" charset="0"/>
                                      </a:rPr>
                                      <m:t>×</m:t>
                                    </m:r>
                                    <m:r>
                                      <a:rPr lang="en-US" sz="1400" b="1" i="1" smtClean="0">
                                        <a:latin typeface="Cambria Math" panose="02040503050406030204" pitchFamily="18" charset="0"/>
                                      </a:rPr>
                                      <m:t>𝑴</m:t>
                                    </m:r>
                                  </m:sub>
                                </m:sSub>
                              </m:oMath>
                            </m:oMathPara>
                          </a14:m>
                          <a:endParaRPr lang="en-US" sz="1400" b="1" dirty="0"/>
                        </a:p>
                      </a:txBody>
                      <a:tcPr>
                        <a:solidFill>
                          <a:srgbClr val="92D050"/>
                        </a:solidFill>
                      </a:tcPr>
                    </a:tc>
                    <a:tc>
                      <a:txBody>
                        <a:bodyPr/>
                        <a:lstStyle/>
                        <a:p>
                          <a:pPr algn="l"/>
                          <a:r>
                            <a:rPr lang="en-US" sz="1400" b="1" dirty="0" smtClean="0"/>
                            <a:t>Dynamic option stimuli matrix</a:t>
                          </a:r>
                          <a:endParaRPr lang="en-US" sz="1400" b="1" dirty="0"/>
                        </a:p>
                      </a:txBody>
                      <a:tcPr>
                        <a:solidFill>
                          <a:srgbClr val="92D050"/>
                        </a:solidFill>
                      </a:tcPr>
                    </a:tc>
                    <a:tc vMerge="1">
                      <a:txBody>
                        <a:bodyPr/>
                        <a:lstStyle/>
                        <a:p>
                          <a:pPr algn="l"/>
                          <a:endParaRPr lang="en-US" sz="1400" b="1" dirty="0"/>
                        </a:p>
                      </a:txBody>
                      <a:tcPr>
                        <a:solidFill>
                          <a:srgbClr val="92D050"/>
                        </a:solidFill>
                      </a:tcPr>
                    </a:tc>
                    <a:extLst>
                      <a:ext uri="{0D108BD9-81ED-4DB2-BD59-A6C34878D82A}">
                        <a16:rowId xmlns:a16="http://schemas.microsoft.com/office/drawing/2014/main" val="1124410541"/>
                      </a:ext>
                    </a:extLst>
                  </a:tr>
                  <a:tr h="297232">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𝜶</m:t>
                                </m:r>
                                <m:r>
                                  <a:rPr lang="en-US" sz="1400" b="1" i="1" smtClean="0">
                                    <a:latin typeface="Cambria Math" panose="02040503050406030204" pitchFamily="18" charset="0"/>
                                  </a:rPr>
                                  <m:t>,</m:t>
                                </m:r>
                                <m:r>
                                  <a:rPr lang="en-US" sz="1400" b="1" i="1" smtClean="0">
                                    <a:latin typeface="Cambria Math" panose="02040503050406030204" pitchFamily="18" charset="0"/>
                                  </a:rPr>
                                  <m:t>𝜷</m:t>
                                </m:r>
                                <m:r>
                                  <a:rPr lang="en-US" sz="1400" b="1" i="1" smtClean="0">
                                    <a:latin typeface="Cambria Math" panose="02040503050406030204" pitchFamily="18" charset="0"/>
                                  </a:rPr>
                                  <m:t>,</m:t>
                                </m:r>
                                <m:r>
                                  <a:rPr lang="en-US" sz="1400" b="1" i="1" smtClean="0">
                                    <a:latin typeface="Cambria Math" panose="02040503050406030204" pitchFamily="18" charset="0"/>
                                  </a:rPr>
                                  <m:t>𝜸</m:t>
                                </m:r>
                              </m:oMath>
                            </m:oMathPara>
                          </a14:m>
                          <a:endParaRPr lang="en-US" sz="1400" b="1" dirty="0"/>
                        </a:p>
                      </a:txBody>
                      <a:tcPr>
                        <a:solidFill>
                          <a:srgbClr val="FFFF00"/>
                        </a:solidFill>
                      </a:tcPr>
                    </a:tc>
                    <a:tc>
                      <a:txBody>
                        <a:bodyPr/>
                        <a:lstStyle/>
                        <a:p>
                          <a:r>
                            <a:rPr lang="en-US" sz="1400" dirty="0" err="1" smtClean="0"/>
                            <a:t>Hyperparameters</a:t>
                          </a:r>
                          <a:endParaRPr lang="en-US" sz="1400" dirty="0"/>
                        </a:p>
                      </a:txBody>
                      <a:tcPr>
                        <a:solidFill>
                          <a:srgbClr val="FFFF00"/>
                        </a:solidFill>
                      </a:tcPr>
                    </a:tc>
                    <a:tc>
                      <a:txBody>
                        <a:bodyPr/>
                        <a:lstStyle/>
                        <a:p>
                          <a:pPr algn="ctr"/>
                          <a:r>
                            <a:rPr lang="en-US" sz="1400" b="1" dirty="0" smtClean="0"/>
                            <a:t>Dictated</a:t>
                          </a:r>
                          <a:endParaRPr lang="en-US" sz="1400" b="1" dirty="0"/>
                        </a:p>
                      </a:txBody>
                      <a:tcPr anchor="ctr">
                        <a:solidFill>
                          <a:srgbClr val="FFFF00"/>
                        </a:solidFill>
                      </a:tcPr>
                    </a:tc>
                    <a:extLst>
                      <a:ext uri="{0D108BD9-81ED-4DB2-BD59-A6C34878D82A}">
                        <a16:rowId xmlns:a16="http://schemas.microsoft.com/office/drawing/2014/main" val="2307182845"/>
                      </a:ext>
                    </a:extLst>
                  </a:tr>
                  <a:tr h="353707">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𝜽</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𝜃</m:t>
                                    </m:r>
                                  </m:e>
                                  <m:sub>
                                    <m:r>
                                      <a:rPr lang="en-US" sz="1400" b="0" i="1" dirty="0" smtClean="0">
                                        <a:latin typeface="Cambria Math" panose="02040503050406030204" pitchFamily="18" charset="0"/>
                                      </a:rPr>
                                      <m:t>1</m:t>
                                    </m:r>
                                  </m:sub>
                                </m:sSub>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𝜃</m:t>
                                    </m:r>
                                  </m:e>
                                  <m:sub>
                                    <m:r>
                                      <a:rPr lang="en-US" sz="1400" b="0" i="1" dirty="0" smtClean="0">
                                        <a:latin typeface="Cambria Math" panose="02040503050406030204" pitchFamily="18" charset="0"/>
                                      </a:rPr>
                                      <m:t>2</m:t>
                                    </m:r>
                                  </m:sub>
                                </m:sSub>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𝜃</m:t>
                                    </m:r>
                                  </m:e>
                                  <m:sub>
                                    <m:r>
                                      <a:rPr lang="en-US" sz="1400" b="0" i="1" dirty="0" smtClean="0">
                                        <a:latin typeface="Cambria Math" panose="02040503050406030204" pitchFamily="18" charset="0"/>
                                      </a:rPr>
                                      <m:t>𝐾</m:t>
                                    </m:r>
                                  </m:sub>
                                </m:sSub>
                                <m:r>
                                  <a:rPr lang="en-US" sz="1400" b="0" i="1" dirty="0" smtClean="0">
                                    <a:latin typeface="Cambria Math" panose="02040503050406030204" pitchFamily="18" charset="0"/>
                                  </a:rPr>
                                  <m:t>}</m:t>
                                </m:r>
                              </m:oMath>
                            </m:oMathPara>
                          </a14:m>
                          <a:endParaRPr lang="en-US" sz="1400" dirty="0"/>
                        </a:p>
                      </a:txBody>
                      <a:tcPr>
                        <a:solidFill>
                          <a:srgbClr val="00B0F0"/>
                        </a:solidFill>
                      </a:tcPr>
                    </a:tc>
                    <a:tc>
                      <a:txBody>
                        <a:bodyPr/>
                        <a:lstStyle/>
                        <a:p>
                          <a:r>
                            <a:rPr lang="en-US" sz="1400" dirty="0" smtClean="0"/>
                            <a:t>Consumer impulsivity </a:t>
                          </a:r>
                          <a:r>
                            <a:rPr lang="en-US" sz="1400" dirty="0" err="1" smtClean="0"/>
                            <a:t>distrbution</a:t>
                          </a:r>
                          <a:endParaRPr lang="en-US" sz="1400" dirty="0"/>
                        </a:p>
                      </a:txBody>
                      <a:tcPr>
                        <a:solidFill>
                          <a:srgbClr val="00B0F0"/>
                        </a:solidFill>
                      </a:tcPr>
                    </a:tc>
                    <a:tc rowSpan="3">
                      <a:txBody>
                        <a:bodyPr/>
                        <a:lstStyle/>
                        <a:p>
                          <a:pPr algn="ctr"/>
                          <a:r>
                            <a:rPr lang="en-US" sz="1400" b="1" dirty="0" smtClean="0"/>
                            <a:t>Learned</a:t>
                          </a:r>
                          <a:endParaRPr lang="en-US" sz="1400" b="1" dirty="0"/>
                        </a:p>
                      </a:txBody>
                      <a:tcPr anchor="ctr">
                        <a:solidFill>
                          <a:srgbClr val="00B0F0"/>
                        </a:solidFill>
                      </a:tcPr>
                    </a:tc>
                    <a:extLst>
                      <a:ext uri="{0D108BD9-81ED-4DB2-BD59-A6C34878D82A}">
                        <a16:rowId xmlns:a16="http://schemas.microsoft.com/office/drawing/2014/main" val="2996663656"/>
                      </a:ext>
                    </a:extLst>
                  </a:tr>
                  <a:tr h="297232">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𝜋</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𝜋</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𝜋</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𝜋</m:t>
                                    </m:r>
                                  </m:e>
                                  <m:sub>
                                    <m:r>
                                      <a:rPr lang="en-US" sz="1400" b="0" i="1" smtClean="0">
                                        <a:latin typeface="Cambria Math" panose="02040503050406030204" pitchFamily="18" charset="0"/>
                                      </a:rPr>
                                      <m:t>𝑀</m:t>
                                    </m:r>
                                  </m:sub>
                                </m:sSub>
                                <m:r>
                                  <a:rPr lang="en-US" sz="1400" b="0" i="1" smtClean="0">
                                    <a:latin typeface="Cambria Math" panose="02040503050406030204" pitchFamily="18" charset="0"/>
                                  </a:rPr>
                                  <m:t>}</m:t>
                                </m:r>
                              </m:oMath>
                            </m:oMathPara>
                          </a14:m>
                          <a:endParaRPr lang="en-US" sz="1400" dirty="0"/>
                        </a:p>
                      </a:txBody>
                      <a:tcPr>
                        <a:solidFill>
                          <a:srgbClr val="00B0F0"/>
                        </a:solidFill>
                      </a:tcPr>
                    </a:tc>
                    <a:tc>
                      <a:txBody>
                        <a:bodyPr/>
                        <a:lstStyle/>
                        <a:p>
                          <a:r>
                            <a:rPr lang="en-US" sz="1400" dirty="0" smtClean="0"/>
                            <a:t>Initial utility distribution</a:t>
                          </a:r>
                          <a:endParaRPr lang="en-US" sz="1400" dirty="0"/>
                        </a:p>
                      </a:txBody>
                      <a:tcPr>
                        <a:solidFill>
                          <a:srgbClr val="00B0F0"/>
                        </a:solidFill>
                      </a:tcPr>
                    </a:tc>
                    <a:tc vMerge="1">
                      <a:txBody>
                        <a:bodyPr/>
                        <a:lstStyle/>
                        <a:p>
                          <a:endParaRPr lang="en-US" sz="1400" dirty="0"/>
                        </a:p>
                      </a:txBody>
                      <a:tcPr>
                        <a:solidFill>
                          <a:srgbClr val="00B0F0"/>
                        </a:solidFill>
                      </a:tcPr>
                    </a:tc>
                    <a:extLst>
                      <a:ext uri="{0D108BD9-81ED-4DB2-BD59-A6C34878D82A}">
                        <a16:rowId xmlns:a16="http://schemas.microsoft.com/office/drawing/2014/main" val="1856920453"/>
                      </a:ext>
                    </a:extLst>
                  </a:tr>
                  <a:tr h="297232">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Φ</m:t>
                                    </m:r>
                                  </m:e>
                                  <m:sub>
                                    <m:r>
                                      <a:rPr lang="en-US" sz="1400" b="0" i="1" smtClean="0">
                                        <a:latin typeface="Cambria Math" panose="02040503050406030204" pitchFamily="18" charset="0"/>
                                      </a:rPr>
                                      <m:t>𝑀</m:t>
                                    </m:r>
                                    <m:r>
                                      <a:rPr lang="en-US" sz="1400" b="0" i="1" smtClean="0">
                                        <a:latin typeface="Cambria Math" panose="02040503050406030204" pitchFamily="18" charset="0"/>
                                      </a:rPr>
                                      <m:t>×</m:t>
                                    </m:r>
                                    <m:r>
                                      <a:rPr lang="en-US" sz="1400" b="0" i="1" smtClean="0">
                                        <a:latin typeface="Cambria Math" panose="02040503050406030204" pitchFamily="18" charset="0"/>
                                      </a:rPr>
                                      <m:t>𝑀</m:t>
                                    </m:r>
                                  </m:sub>
                                </m:sSub>
                              </m:oMath>
                            </m:oMathPara>
                          </a14:m>
                          <a:endParaRPr lang="en-US" sz="1400" dirty="0"/>
                        </a:p>
                      </a:txBody>
                      <a:tcPr>
                        <a:solidFill>
                          <a:srgbClr val="00B0F0"/>
                        </a:solidFill>
                      </a:tcPr>
                    </a:tc>
                    <a:tc>
                      <a:txBody>
                        <a:bodyPr/>
                        <a:lstStyle/>
                        <a:p>
                          <a:r>
                            <a:rPr lang="en-US" sz="1400" dirty="0" smtClean="0"/>
                            <a:t>Utility transition matrix</a:t>
                          </a:r>
                          <a:endParaRPr lang="en-US" sz="1400" dirty="0"/>
                        </a:p>
                      </a:txBody>
                      <a:tcPr>
                        <a:solidFill>
                          <a:srgbClr val="00B0F0"/>
                        </a:solidFill>
                      </a:tcPr>
                    </a:tc>
                    <a:tc vMerge="1">
                      <a:txBody>
                        <a:bodyPr/>
                        <a:lstStyle/>
                        <a:p>
                          <a:endParaRPr lang="en-US" sz="1400" dirty="0"/>
                        </a:p>
                      </a:txBody>
                      <a:tcPr>
                        <a:solidFill>
                          <a:srgbClr val="00B0F0"/>
                        </a:solidFill>
                      </a:tcPr>
                    </a:tc>
                    <a:extLst>
                      <a:ext uri="{0D108BD9-81ED-4DB2-BD59-A6C34878D82A}">
                        <a16:rowId xmlns:a16="http://schemas.microsoft.com/office/drawing/2014/main" val="216415578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1101581153"/>
                  </p:ext>
                </p:extLst>
              </p:nvPr>
            </p:nvGraphicFramePr>
            <p:xfrm>
              <a:off x="6248395" y="2137421"/>
              <a:ext cx="5871035" cy="3621441"/>
            </p:xfrm>
            <a:graphic>
              <a:graphicData uri="http://schemas.openxmlformats.org/drawingml/2006/table">
                <a:tbl>
                  <a:tblPr bandRow="1">
                    <a:tableStyleId>{5C22544A-7EE6-4342-B048-85BDC9FD1C3A}</a:tableStyleId>
                  </a:tblPr>
                  <a:tblGrid>
                    <a:gridCol w="1915893">
                      <a:extLst>
                        <a:ext uri="{9D8B030D-6E8A-4147-A177-3AD203B41FA5}">
                          <a16:colId xmlns:a16="http://schemas.microsoft.com/office/drawing/2014/main" val="3539704758"/>
                        </a:ext>
                      </a:extLst>
                    </a:gridCol>
                    <a:gridCol w="2949197">
                      <a:extLst>
                        <a:ext uri="{9D8B030D-6E8A-4147-A177-3AD203B41FA5}">
                          <a16:colId xmlns:a16="http://schemas.microsoft.com/office/drawing/2014/main" val="2025720803"/>
                        </a:ext>
                      </a:extLst>
                    </a:gridCol>
                    <a:gridCol w="1005945">
                      <a:extLst>
                        <a:ext uri="{9D8B030D-6E8A-4147-A177-3AD203B41FA5}">
                          <a16:colId xmlns:a16="http://schemas.microsoft.com/office/drawing/2014/main" val="1999774276"/>
                        </a:ext>
                      </a:extLst>
                    </a:gridCol>
                  </a:tblGrid>
                  <a:tr h="518160">
                    <a:tc>
                      <a:txBody>
                        <a:bodyPr/>
                        <a:lstStyle/>
                        <a:p>
                          <a:pPr algn="ctr"/>
                          <a:r>
                            <a:rPr lang="en-US" sz="1400" b="1" dirty="0" smtClean="0"/>
                            <a:t>K</a:t>
                          </a:r>
                          <a:endParaRPr lang="en-US" sz="1400" b="1" dirty="0"/>
                        </a:p>
                      </a:txBody>
                      <a:tcPr>
                        <a:solidFill>
                          <a:srgbClr val="92D050"/>
                        </a:solidFill>
                      </a:tcPr>
                    </a:tc>
                    <a:tc>
                      <a:txBody>
                        <a:bodyPr/>
                        <a:lstStyle/>
                        <a:p>
                          <a:pPr algn="l"/>
                          <a:r>
                            <a:rPr lang="en-US" sz="1400" b="1" dirty="0" smtClean="0"/>
                            <a:t>Number of values for impulsivity description</a:t>
                          </a:r>
                          <a:endParaRPr lang="en-US" sz="1400" b="1" dirty="0"/>
                        </a:p>
                      </a:txBody>
                      <a:tcPr>
                        <a:solidFill>
                          <a:srgbClr val="92D050"/>
                        </a:solidFill>
                      </a:tcPr>
                    </a:tc>
                    <a:tc rowSpan="6">
                      <a:txBody>
                        <a:bodyPr/>
                        <a:lstStyle/>
                        <a:p>
                          <a:pPr algn="ctr"/>
                          <a:r>
                            <a:rPr lang="en-US" sz="1400" b="1" dirty="0" smtClean="0"/>
                            <a:t>Observed</a:t>
                          </a:r>
                          <a:endParaRPr lang="en-US" sz="1400" b="1" dirty="0"/>
                        </a:p>
                      </a:txBody>
                      <a:tcPr anchor="ctr">
                        <a:solidFill>
                          <a:srgbClr val="92D050"/>
                        </a:solidFill>
                      </a:tcPr>
                    </a:tc>
                    <a:extLst>
                      <a:ext uri="{0D108BD9-81ED-4DB2-BD59-A6C34878D82A}">
                        <a16:rowId xmlns:a16="http://schemas.microsoft.com/office/drawing/2014/main" val="4054077341"/>
                      </a:ext>
                    </a:extLst>
                  </a:tr>
                  <a:tr h="518160">
                    <a:tc>
                      <a:txBody>
                        <a:bodyPr/>
                        <a:lstStyle/>
                        <a:p>
                          <a:pPr algn="ctr"/>
                          <a:r>
                            <a:rPr lang="en-US" sz="1400" b="1" dirty="0" smtClean="0"/>
                            <a:t>M</a:t>
                          </a:r>
                          <a:endParaRPr lang="en-US" sz="1400" b="1" dirty="0"/>
                        </a:p>
                      </a:txBody>
                      <a:tcPr>
                        <a:solidFill>
                          <a:srgbClr val="92D050"/>
                        </a:solidFill>
                      </a:tcPr>
                    </a:tc>
                    <a:tc>
                      <a:txBody>
                        <a:bodyPr/>
                        <a:lstStyle/>
                        <a:p>
                          <a:pPr algn="l"/>
                          <a:r>
                            <a:rPr lang="en-US" sz="1400" b="1" dirty="0" smtClean="0"/>
                            <a:t>Number</a:t>
                          </a:r>
                          <a:r>
                            <a:rPr lang="en-US" sz="1400" b="1" baseline="0" dirty="0" smtClean="0"/>
                            <a:t> of candidate options for consumption choice</a:t>
                          </a:r>
                          <a:endParaRPr lang="en-US" sz="1400" b="1" dirty="0"/>
                        </a:p>
                      </a:txBody>
                      <a:tcPr>
                        <a:solidFill>
                          <a:srgbClr val="92D050"/>
                        </a:solidFill>
                      </a:tcPr>
                    </a:tc>
                    <a:tc vMerge="1">
                      <a:txBody>
                        <a:bodyPr/>
                        <a:lstStyle/>
                        <a:p>
                          <a:pPr algn="l"/>
                          <a:endParaRPr lang="en-US" sz="1400" b="1" dirty="0"/>
                        </a:p>
                      </a:txBody>
                      <a:tcPr>
                        <a:solidFill>
                          <a:srgbClr val="92D050"/>
                        </a:solidFill>
                      </a:tcPr>
                    </a:tc>
                    <a:extLst>
                      <a:ext uri="{0D108BD9-81ED-4DB2-BD59-A6C34878D82A}">
                        <a16:rowId xmlns:a16="http://schemas.microsoft.com/office/drawing/2014/main" val="1368077040"/>
                      </a:ext>
                    </a:extLst>
                  </a:tr>
                  <a:tr h="304800">
                    <a:tc>
                      <a:txBody>
                        <a:bodyPr/>
                        <a:lstStyle/>
                        <a:p>
                          <a:pPr algn="ctr"/>
                          <a:r>
                            <a:rPr lang="en-US" sz="1400" b="1" dirty="0" smtClean="0"/>
                            <a:t>N</a:t>
                          </a:r>
                          <a:endParaRPr lang="en-US" sz="1400" b="1" dirty="0"/>
                        </a:p>
                      </a:txBody>
                      <a:tcPr>
                        <a:solidFill>
                          <a:srgbClr val="92D050"/>
                        </a:solidFill>
                      </a:tcPr>
                    </a:tc>
                    <a:tc>
                      <a:txBody>
                        <a:bodyPr/>
                        <a:lstStyle/>
                        <a:p>
                          <a:pPr algn="l"/>
                          <a:r>
                            <a:rPr lang="en-US" sz="1400" b="1" dirty="0" smtClean="0"/>
                            <a:t>Length of consumer behavior sequence</a:t>
                          </a:r>
                          <a:endParaRPr lang="en-US" sz="1400" b="1" dirty="0"/>
                        </a:p>
                      </a:txBody>
                      <a:tcPr>
                        <a:solidFill>
                          <a:srgbClr val="92D050"/>
                        </a:solidFill>
                      </a:tcPr>
                    </a:tc>
                    <a:tc vMerge="1">
                      <a:txBody>
                        <a:bodyPr/>
                        <a:lstStyle/>
                        <a:p>
                          <a:pPr algn="l"/>
                          <a:endParaRPr lang="en-US" sz="1400" b="1" dirty="0"/>
                        </a:p>
                      </a:txBody>
                      <a:tcPr>
                        <a:solidFill>
                          <a:srgbClr val="92D050"/>
                        </a:solidFill>
                      </a:tcPr>
                    </a:tc>
                    <a:extLst>
                      <a:ext uri="{0D108BD9-81ED-4DB2-BD59-A6C34878D82A}">
                        <a16:rowId xmlns:a16="http://schemas.microsoft.com/office/drawing/2014/main" val="2946089030"/>
                      </a:ext>
                    </a:extLst>
                  </a:tr>
                  <a:tr h="353707">
                    <a:tc>
                      <a:txBody>
                        <a:bodyPr/>
                        <a:lstStyle/>
                        <a:p>
                          <a:endParaRPr lang="en-US"/>
                        </a:p>
                      </a:txBody>
                      <a:tcPr>
                        <a:blipFill>
                          <a:blip r:embed="rId3"/>
                          <a:stretch>
                            <a:fillRect l="-317" t="-381034" r="-206984" b="-563793"/>
                          </a:stretch>
                        </a:blipFill>
                      </a:tcPr>
                    </a:tc>
                    <a:tc>
                      <a:txBody>
                        <a:bodyPr/>
                        <a:lstStyle/>
                        <a:p>
                          <a:pPr algn="l"/>
                          <a:r>
                            <a:rPr lang="en-US" sz="1400" b="1" dirty="0" smtClean="0"/>
                            <a:t>Consumer behavior sequence</a:t>
                          </a:r>
                          <a:endParaRPr lang="en-US" sz="1400" b="1" dirty="0"/>
                        </a:p>
                      </a:txBody>
                      <a:tcPr>
                        <a:solidFill>
                          <a:srgbClr val="92D050"/>
                        </a:solidFill>
                      </a:tcPr>
                    </a:tc>
                    <a:tc vMerge="1">
                      <a:txBody>
                        <a:bodyPr/>
                        <a:lstStyle/>
                        <a:p>
                          <a:pPr algn="l"/>
                          <a:endParaRPr lang="en-US" sz="1400" b="1" dirty="0"/>
                        </a:p>
                      </a:txBody>
                      <a:tcPr>
                        <a:solidFill>
                          <a:srgbClr val="92D050"/>
                        </a:solidFill>
                      </a:tcPr>
                    </a:tc>
                    <a:extLst>
                      <a:ext uri="{0D108BD9-81ED-4DB2-BD59-A6C34878D82A}">
                        <a16:rowId xmlns:a16="http://schemas.microsoft.com/office/drawing/2014/main" val="3177170854"/>
                      </a:ext>
                    </a:extLst>
                  </a:tr>
                  <a:tr h="304800">
                    <a:tc>
                      <a:txBody>
                        <a:bodyPr/>
                        <a:lstStyle/>
                        <a:p>
                          <a:endParaRPr lang="en-US"/>
                        </a:p>
                      </a:txBody>
                      <a:tcPr>
                        <a:blipFill>
                          <a:blip r:embed="rId3"/>
                          <a:stretch>
                            <a:fillRect l="-317" t="-547059" r="-206984" b="-541176"/>
                          </a:stretch>
                        </a:blipFill>
                      </a:tcPr>
                    </a:tc>
                    <a:tc>
                      <a:txBody>
                        <a:bodyPr/>
                        <a:lstStyle/>
                        <a:p>
                          <a:pPr algn="l"/>
                          <a:r>
                            <a:rPr lang="en-US" sz="1400" b="1" dirty="0" smtClean="0"/>
                            <a:t>Option</a:t>
                          </a:r>
                          <a:r>
                            <a:rPr lang="en-US" sz="1400" b="1" baseline="0" dirty="0" smtClean="0"/>
                            <a:t> set</a:t>
                          </a:r>
                          <a:endParaRPr lang="en-US" sz="1400" b="1" dirty="0"/>
                        </a:p>
                      </a:txBody>
                      <a:tcPr>
                        <a:solidFill>
                          <a:srgbClr val="92D050"/>
                        </a:solidFill>
                      </a:tcPr>
                    </a:tc>
                    <a:tc vMerge="1">
                      <a:txBody>
                        <a:bodyPr/>
                        <a:lstStyle/>
                        <a:p>
                          <a:pPr algn="l"/>
                          <a:endParaRPr lang="en-US" sz="1400" b="1" dirty="0"/>
                        </a:p>
                      </a:txBody>
                      <a:tcPr>
                        <a:solidFill>
                          <a:srgbClr val="92D050"/>
                        </a:solidFill>
                      </a:tcPr>
                    </a:tc>
                    <a:extLst>
                      <a:ext uri="{0D108BD9-81ED-4DB2-BD59-A6C34878D82A}">
                        <a16:rowId xmlns:a16="http://schemas.microsoft.com/office/drawing/2014/main" val="654112955"/>
                      </a:ext>
                    </a:extLst>
                  </a:tr>
                  <a:tr h="353707">
                    <a:tc>
                      <a:txBody>
                        <a:bodyPr/>
                        <a:lstStyle/>
                        <a:p>
                          <a:endParaRPr lang="en-US"/>
                        </a:p>
                      </a:txBody>
                      <a:tcPr>
                        <a:blipFill>
                          <a:blip r:embed="rId3"/>
                          <a:stretch>
                            <a:fillRect l="-317" t="-568966" r="-206984" b="-375862"/>
                          </a:stretch>
                        </a:blipFill>
                      </a:tcPr>
                    </a:tc>
                    <a:tc>
                      <a:txBody>
                        <a:bodyPr/>
                        <a:lstStyle/>
                        <a:p>
                          <a:pPr algn="l"/>
                          <a:r>
                            <a:rPr lang="en-US" sz="1400" b="1" dirty="0" smtClean="0"/>
                            <a:t>Dynamic option stimuli matrix</a:t>
                          </a:r>
                          <a:endParaRPr lang="en-US" sz="1400" b="1" dirty="0"/>
                        </a:p>
                      </a:txBody>
                      <a:tcPr>
                        <a:solidFill>
                          <a:srgbClr val="92D050"/>
                        </a:solidFill>
                      </a:tcPr>
                    </a:tc>
                    <a:tc vMerge="1">
                      <a:txBody>
                        <a:bodyPr/>
                        <a:lstStyle/>
                        <a:p>
                          <a:pPr algn="l"/>
                          <a:endParaRPr lang="en-US" sz="1400" b="1" dirty="0"/>
                        </a:p>
                      </a:txBody>
                      <a:tcPr>
                        <a:solidFill>
                          <a:srgbClr val="92D050"/>
                        </a:solidFill>
                      </a:tcPr>
                    </a:tc>
                    <a:extLst>
                      <a:ext uri="{0D108BD9-81ED-4DB2-BD59-A6C34878D82A}">
                        <a16:rowId xmlns:a16="http://schemas.microsoft.com/office/drawing/2014/main" val="1124410541"/>
                      </a:ext>
                    </a:extLst>
                  </a:tr>
                  <a:tr h="304800">
                    <a:tc>
                      <a:txBody>
                        <a:bodyPr/>
                        <a:lstStyle/>
                        <a:p>
                          <a:endParaRPr lang="en-US"/>
                        </a:p>
                      </a:txBody>
                      <a:tcPr>
                        <a:blipFill>
                          <a:blip r:embed="rId3"/>
                          <a:stretch>
                            <a:fillRect l="-317" t="-776000" r="-206984" b="-336000"/>
                          </a:stretch>
                        </a:blipFill>
                      </a:tcPr>
                    </a:tc>
                    <a:tc>
                      <a:txBody>
                        <a:bodyPr/>
                        <a:lstStyle/>
                        <a:p>
                          <a:r>
                            <a:rPr lang="en-US" sz="1400" dirty="0" err="1" smtClean="0"/>
                            <a:t>Hyperparameters</a:t>
                          </a:r>
                          <a:endParaRPr lang="en-US" sz="1400" dirty="0"/>
                        </a:p>
                      </a:txBody>
                      <a:tcPr>
                        <a:solidFill>
                          <a:srgbClr val="FFFF00"/>
                        </a:solidFill>
                      </a:tcPr>
                    </a:tc>
                    <a:tc>
                      <a:txBody>
                        <a:bodyPr/>
                        <a:lstStyle/>
                        <a:p>
                          <a:pPr algn="ctr"/>
                          <a:r>
                            <a:rPr lang="en-US" sz="1400" b="1" dirty="0" smtClean="0"/>
                            <a:t>Dictated</a:t>
                          </a:r>
                          <a:endParaRPr lang="en-US" sz="1400" b="1" dirty="0"/>
                        </a:p>
                      </a:txBody>
                      <a:tcPr anchor="ctr">
                        <a:solidFill>
                          <a:srgbClr val="FFFF00"/>
                        </a:solidFill>
                      </a:tcPr>
                    </a:tc>
                    <a:extLst>
                      <a:ext uri="{0D108BD9-81ED-4DB2-BD59-A6C34878D82A}">
                        <a16:rowId xmlns:a16="http://schemas.microsoft.com/office/drawing/2014/main" val="2307182845"/>
                      </a:ext>
                    </a:extLst>
                  </a:tr>
                  <a:tr h="353707">
                    <a:tc>
                      <a:txBody>
                        <a:bodyPr/>
                        <a:lstStyle/>
                        <a:p>
                          <a:endParaRPr lang="en-US"/>
                        </a:p>
                      </a:txBody>
                      <a:tcPr>
                        <a:blipFill>
                          <a:blip r:embed="rId3"/>
                          <a:stretch>
                            <a:fillRect l="-317" t="-755172" r="-206984" b="-189655"/>
                          </a:stretch>
                        </a:blipFill>
                      </a:tcPr>
                    </a:tc>
                    <a:tc>
                      <a:txBody>
                        <a:bodyPr/>
                        <a:lstStyle/>
                        <a:p>
                          <a:r>
                            <a:rPr lang="en-US" sz="1400" dirty="0" smtClean="0"/>
                            <a:t>Consumer impulsivity </a:t>
                          </a:r>
                          <a:r>
                            <a:rPr lang="en-US" sz="1400" dirty="0" err="1" smtClean="0"/>
                            <a:t>distrbution</a:t>
                          </a:r>
                          <a:endParaRPr lang="en-US" sz="1400" dirty="0"/>
                        </a:p>
                      </a:txBody>
                      <a:tcPr>
                        <a:solidFill>
                          <a:srgbClr val="00B0F0"/>
                        </a:solidFill>
                      </a:tcPr>
                    </a:tc>
                    <a:tc rowSpan="3">
                      <a:txBody>
                        <a:bodyPr/>
                        <a:lstStyle/>
                        <a:p>
                          <a:pPr algn="ctr"/>
                          <a:r>
                            <a:rPr lang="en-US" sz="1400" b="1" dirty="0" smtClean="0"/>
                            <a:t>Learned</a:t>
                          </a:r>
                          <a:endParaRPr lang="en-US" sz="1400" b="1" dirty="0"/>
                        </a:p>
                      </a:txBody>
                      <a:tcPr anchor="ctr">
                        <a:solidFill>
                          <a:srgbClr val="00B0F0"/>
                        </a:solidFill>
                      </a:tcPr>
                    </a:tc>
                    <a:extLst>
                      <a:ext uri="{0D108BD9-81ED-4DB2-BD59-A6C34878D82A}">
                        <a16:rowId xmlns:a16="http://schemas.microsoft.com/office/drawing/2014/main" val="2996663656"/>
                      </a:ext>
                    </a:extLst>
                  </a:tr>
                  <a:tr h="304800">
                    <a:tc>
                      <a:txBody>
                        <a:bodyPr/>
                        <a:lstStyle/>
                        <a:p>
                          <a:endParaRPr lang="en-US"/>
                        </a:p>
                      </a:txBody>
                      <a:tcPr>
                        <a:blipFill>
                          <a:blip r:embed="rId3"/>
                          <a:stretch>
                            <a:fillRect l="-317" t="-992000" r="-206984" b="-120000"/>
                          </a:stretch>
                        </a:blipFill>
                      </a:tcPr>
                    </a:tc>
                    <a:tc>
                      <a:txBody>
                        <a:bodyPr/>
                        <a:lstStyle/>
                        <a:p>
                          <a:r>
                            <a:rPr lang="en-US" sz="1400" dirty="0" smtClean="0"/>
                            <a:t>Initial utility distribution</a:t>
                          </a:r>
                          <a:endParaRPr lang="en-US" sz="1400" dirty="0"/>
                        </a:p>
                      </a:txBody>
                      <a:tcPr>
                        <a:solidFill>
                          <a:srgbClr val="00B0F0"/>
                        </a:solidFill>
                      </a:tcPr>
                    </a:tc>
                    <a:tc vMerge="1">
                      <a:txBody>
                        <a:bodyPr/>
                        <a:lstStyle/>
                        <a:p>
                          <a:endParaRPr lang="en-US" sz="1400" dirty="0"/>
                        </a:p>
                      </a:txBody>
                      <a:tcPr>
                        <a:solidFill>
                          <a:srgbClr val="00B0F0"/>
                        </a:solidFill>
                      </a:tcPr>
                    </a:tc>
                    <a:extLst>
                      <a:ext uri="{0D108BD9-81ED-4DB2-BD59-A6C34878D82A}">
                        <a16:rowId xmlns:a16="http://schemas.microsoft.com/office/drawing/2014/main" val="1856920453"/>
                      </a:ext>
                    </a:extLst>
                  </a:tr>
                  <a:tr h="304800">
                    <a:tc>
                      <a:txBody>
                        <a:bodyPr/>
                        <a:lstStyle/>
                        <a:p>
                          <a:endParaRPr lang="en-US"/>
                        </a:p>
                      </a:txBody>
                      <a:tcPr>
                        <a:blipFill>
                          <a:blip r:embed="rId3"/>
                          <a:stretch>
                            <a:fillRect l="-317" t="-1092000" r="-206984" b="-20000"/>
                          </a:stretch>
                        </a:blipFill>
                      </a:tcPr>
                    </a:tc>
                    <a:tc>
                      <a:txBody>
                        <a:bodyPr/>
                        <a:lstStyle/>
                        <a:p>
                          <a:r>
                            <a:rPr lang="en-US" sz="1400" dirty="0" smtClean="0"/>
                            <a:t>Utility transition matrix</a:t>
                          </a:r>
                          <a:endParaRPr lang="en-US" sz="1400" dirty="0"/>
                        </a:p>
                      </a:txBody>
                      <a:tcPr>
                        <a:solidFill>
                          <a:srgbClr val="00B0F0"/>
                        </a:solidFill>
                      </a:tcPr>
                    </a:tc>
                    <a:tc vMerge="1">
                      <a:txBody>
                        <a:bodyPr/>
                        <a:lstStyle/>
                        <a:p>
                          <a:endParaRPr lang="en-US" sz="1400" dirty="0"/>
                        </a:p>
                      </a:txBody>
                      <a:tcPr>
                        <a:solidFill>
                          <a:srgbClr val="00B0F0"/>
                        </a:solidFill>
                      </a:tcPr>
                    </a:tc>
                    <a:extLst>
                      <a:ext uri="{0D108BD9-81ED-4DB2-BD59-A6C34878D82A}">
                        <a16:rowId xmlns:a16="http://schemas.microsoft.com/office/drawing/2014/main" val="2164155785"/>
                      </a:ext>
                    </a:extLst>
                  </a:tr>
                </a:tbl>
              </a:graphicData>
            </a:graphic>
          </p:graphicFrame>
        </mc:Fallback>
      </mc:AlternateContent>
      <p:pic>
        <p:nvPicPr>
          <p:cNvPr id="4" name="Picture 3"/>
          <p:cNvPicPr>
            <a:picLocks noChangeAspect="1"/>
          </p:cNvPicPr>
          <p:nvPr/>
        </p:nvPicPr>
        <p:blipFill rotWithShape="1">
          <a:blip r:embed="rId4"/>
          <a:srcRect t="297"/>
          <a:stretch/>
        </p:blipFill>
        <p:spPr>
          <a:xfrm>
            <a:off x="153335" y="1535909"/>
            <a:ext cx="6041417" cy="4574605"/>
          </a:xfrm>
          <a:prstGeom prst="rect">
            <a:avLst/>
          </a:prstGeom>
        </p:spPr>
      </p:pic>
    </p:spTree>
    <p:extLst>
      <p:ext uri="{BB962C8B-B14F-4D97-AF65-F5344CB8AC3E}">
        <p14:creationId xmlns:p14="http://schemas.microsoft.com/office/powerpoint/2010/main" val="220188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57606" y="142085"/>
            <a:ext cx="10772775" cy="1658198"/>
          </a:xfrm>
        </p:spPr>
        <p:txBody>
          <a:bodyPr>
            <a:normAutofit/>
          </a:bodyPr>
          <a:lstStyle/>
          <a:p>
            <a:r>
              <a:rPr lang="en-US" dirty="0" smtClean="0"/>
              <a:t>Consumer Impulsivity Model</a:t>
            </a:r>
            <a:endParaRPr lang="en-US" dirty="0"/>
          </a:p>
        </p:txBody>
      </p:sp>
      <p:pic>
        <p:nvPicPr>
          <p:cNvPr id="4" name="Picture 3"/>
          <p:cNvPicPr>
            <a:picLocks noChangeAspect="1"/>
          </p:cNvPicPr>
          <p:nvPr/>
        </p:nvPicPr>
        <p:blipFill rotWithShape="1">
          <a:blip r:embed="rId3"/>
          <a:srcRect t="297"/>
          <a:stretch/>
        </p:blipFill>
        <p:spPr>
          <a:xfrm>
            <a:off x="451241" y="1728846"/>
            <a:ext cx="5173234" cy="3917211"/>
          </a:xfrm>
          <a:prstGeom prst="rect">
            <a:avLst/>
          </a:prstGeom>
        </p:spPr>
      </p:pic>
      <p:pic>
        <p:nvPicPr>
          <p:cNvPr id="3" name="Picture 2"/>
          <p:cNvPicPr>
            <a:picLocks noChangeAspect="1"/>
          </p:cNvPicPr>
          <p:nvPr/>
        </p:nvPicPr>
        <p:blipFill>
          <a:blip r:embed="rId4"/>
          <a:stretch>
            <a:fillRect/>
          </a:stretch>
        </p:blipFill>
        <p:spPr>
          <a:xfrm>
            <a:off x="6458563" y="2053770"/>
            <a:ext cx="5154225" cy="2875643"/>
          </a:xfrm>
          <a:prstGeom prst="rect">
            <a:avLst/>
          </a:prstGeom>
        </p:spPr>
      </p:pic>
      <p:sp>
        <p:nvSpPr>
          <p:cNvPr id="7" name="TextBox 6"/>
          <p:cNvSpPr txBox="1"/>
          <p:nvPr/>
        </p:nvSpPr>
        <p:spPr>
          <a:xfrm>
            <a:off x="6383437" y="1465361"/>
            <a:ext cx="4647419" cy="461665"/>
          </a:xfrm>
          <a:prstGeom prst="rect">
            <a:avLst/>
          </a:prstGeom>
          <a:noFill/>
        </p:spPr>
        <p:txBody>
          <a:bodyPr wrap="square" rtlCol="0">
            <a:spAutoFit/>
          </a:bodyPr>
          <a:lstStyle/>
          <a:p>
            <a:r>
              <a:rPr lang="en-US" sz="2400" b="1" dirty="0" smtClean="0">
                <a:solidFill>
                  <a:srgbClr val="FF0000"/>
                </a:solidFill>
              </a:rPr>
              <a:t>Observation generation procedure:</a:t>
            </a:r>
            <a:endParaRPr lang="en-US" sz="2400" b="1" dirty="0">
              <a:solidFill>
                <a:srgbClr val="FF0000"/>
              </a:solidFill>
            </a:endParaRPr>
          </a:p>
        </p:txBody>
      </p:sp>
      <p:pic>
        <p:nvPicPr>
          <p:cNvPr id="8" name="Picture 7"/>
          <p:cNvPicPr>
            <a:picLocks noChangeAspect="1"/>
          </p:cNvPicPr>
          <p:nvPr/>
        </p:nvPicPr>
        <p:blipFill>
          <a:blip r:embed="rId5"/>
          <a:stretch>
            <a:fillRect/>
          </a:stretch>
        </p:blipFill>
        <p:spPr>
          <a:xfrm>
            <a:off x="5558972" y="5357417"/>
            <a:ext cx="4749120" cy="501691"/>
          </a:xfrm>
          <a:prstGeom prst="rect">
            <a:avLst/>
          </a:prstGeom>
        </p:spPr>
      </p:pic>
      <p:pic>
        <p:nvPicPr>
          <p:cNvPr id="9" name="Picture 8"/>
          <p:cNvPicPr>
            <a:picLocks noChangeAspect="1"/>
          </p:cNvPicPr>
          <p:nvPr/>
        </p:nvPicPr>
        <p:blipFill>
          <a:blip r:embed="rId6"/>
          <a:stretch>
            <a:fillRect/>
          </a:stretch>
        </p:blipFill>
        <p:spPr>
          <a:xfrm>
            <a:off x="5558972" y="6021488"/>
            <a:ext cx="5975123" cy="685025"/>
          </a:xfrm>
          <a:prstGeom prst="rect">
            <a:avLst/>
          </a:prstGeom>
        </p:spPr>
      </p:pic>
      <p:sp>
        <p:nvSpPr>
          <p:cNvPr id="10" name="Rectangle 9"/>
          <p:cNvSpPr/>
          <p:nvPr/>
        </p:nvSpPr>
        <p:spPr>
          <a:xfrm>
            <a:off x="5348514" y="5225144"/>
            <a:ext cx="6560458" cy="1568842"/>
          </a:xfrm>
          <a:prstGeom prst="rect">
            <a:avLst/>
          </a:prstGeom>
          <a:noFill/>
          <a:ln w="38100">
            <a:solidFill>
              <a:srgbClr val="E6761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21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57606" y="142085"/>
            <a:ext cx="10772775" cy="1658198"/>
          </a:xfrm>
        </p:spPr>
        <p:txBody>
          <a:bodyPr>
            <a:normAutofit/>
          </a:bodyPr>
          <a:lstStyle/>
          <a:p>
            <a:r>
              <a:rPr lang="en-US" dirty="0" smtClean="0"/>
              <a:t>Consumer Impulsivity Model</a:t>
            </a:r>
            <a:endParaRPr lang="en-US" dirty="0"/>
          </a:p>
        </p:txBody>
      </p:sp>
      <p:pic>
        <p:nvPicPr>
          <p:cNvPr id="4" name="Picture 3"/>
          <p:cNvPicPr>
            <a:picLocks noChangeAspect="1"/>
          </p:cNvPicPr>
          <p:nvPr/>
        </p:nvPicPr>
        <p:blipFill rotWithShape="1">
          <a:blip r:embed="rId3"/>
          <a:srcRect t="297"/>
          <a:stretch/>
        </p:blipFill>
        <p:spPr>
          <a:xfrm>
            <a:off x="451241" y="1728846"/>
            <a:ext cx="5173234" cy="3917211"/>
          </a:xfrm>
          <a:prstGeom prst="rect">
            <a:avLst/>
          </a:prstGeom>
        </p:spPr>
      </p:pic>
      <p:sp>
        <p:nvSpPr>
          <p:cNvPr id="7" name="TextBox 6"/>
          <p:cNvSpPr txBox="1"/>
          <p:nvPr/>
        </p:nvSpPr>
        <p:spPr>
          <a:xfrm>
            <a:off x="5868181" y="1400047"/>
            <a:ext cx="4647419" cy="461665"/>
          </a:xfrm>
          <a:prstGeom prst="rect">
            <a:avLst/>
          </a:prstGeom>
          <a:noFill/>
        </p:spPr>
        <p:txBody>
          <a:bodyPr wrap="square" rtlCol="0">
            <a:spAutoFit/>
          </a:bodyPr>
          <a:lstStyle/>
          <a:p>
            <a:r>
              <a:rPr lang="en-US" sz="2400" b="1" dirty="0" smtClean="0">
                <a:solidFill>
                  <a:srgbClr val="FF0000"/>
                </a:solidFill>
              </a:rPr>
              <a:t>Inference procedure:</a:t>
            </a:r>
            <a:endParaRPr lang="en-US" sz="2400" b="1" dirty="0">
              <a:solidFill>
                <a:srgbClr val="FF0000"/>
              </a:solidFill>
            </a:endParaRPr>
          </a:p>
        </p:txBody>
      </p:sp>
      <p:pic>
        <p:nvPicPr>
          <p:cNvPr id="2" name="Picture 1"/>
          <p:cNvPicPr>
            <a:picLocks noChangeAspect="1"/>
          </p:cNvPicPr>
          <p:nvPr/>
        </p:nvPicPr>
        <p:blipFill>
          <a:blip r:embed="rId4"/>
          <a:stretch>
            <a:fillRect/>
          </a:stretch>
        </p:blipFill>
        <p:spPr>
          <a:xfrm>
            <a:off x="5961197" y="1959429"/>
            <a:ext cx="5225797" cy="4116914"/>
          </a:xfrm>
          <a:prstGeom prst="rect">
            <a:avLst/>
          </a:prstGeom>
        </p:spPr>
      </p:pic>
      <p:sp>
        <p:nvSpPr>
          <p:cNvPr id="6" name="Rectangle 5"/>
          <p:cNvSpPr/>
          <p:nvPr/>
        </p:nvSpPr>
        <p:spPr>
          <a:xfrm>
            <a:off x="7563910" y="6174060"/>
            <a:ext cx="2356607" cy="523220"/>
          </a:xfrm>
          <a:prstGeom prst="rect">
            <a:avLst/>
          </a:prstGeom>
        </p:spPr>
        <p:txBody>
          <a:bodyPr wrap="none">
            <a:spAutoFit/>
          </a:bodyPr>
          <a:lstStyle/>
          <a:p>
            <a:r>
              <a:rPr lang="en-US" sz="2800" b="1" dirty="0">
                <a:solidFill>
                  <a:srgbClr val="FF0000"/>
                </a:solidFill>
              </a:rPr>
              <a:t>Gibbs Sampling</a:t>
            </a:r>
            <a:endParaRPr lang="en-US" sz="2800" dirty="0"/>
          </a:p>
        </p:txBody>
      </p:sp>
    </p:spTree>
    <p:extLst>
      <p:ext uri="{BB962C8B-B14F-4D97-AF65-F5344CB8AC3E}">
        <p14:creationId xmlns:p14="http://schemas.microsoft.com/office/powerpoint/2010/main" val="197397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4863" y="-137505"/>
            <a:ext cx="10772775" cy="1658198"/>
          </a:xfrm>
        </p:spPr>
        <p:txBody>
          <a:bodyPr>
            <a:normAutofit/>
          </a:bodyPr>
          <a:lstStyle/>
          <a:p>
            <a:r>
              <a:rPr lang="en-US" dirty="0" smtClean="0"/>
              <a:t>Offline Consumption Behavior</a:t>
            </a:r>
            <a:endParaRPr lang="en-US" dirty="0"/>
          </a:p>
        </p:txBody>
      </p:sp>
      <p:sp>
        <p:nvSpPr>
          <p:cNvPr id="3" name="Content Placeholder 2"/>
          <p:cNvSpPr>
            <a:spLocks noGrp="1"/>
          </p:cNvSpPr>
          <p:nvPr>
            <p:ph idx="1"/>
          </p:nvPr>
        </p:nvSpPr>
        <p:spPr>
          <a:xfrm>
            <a:off x="547472" y="1212833"/>
            <a:ext cx="4294487" cy="3766185"/>
          </a:xfrm>
        </p:spPr>
        <p:txBody>
          <a:bodyPr/>
          <a:lstStyle/>
          <a:p>
            <a:pPr marL="282575" indent="-282575">
              <a:buFont typeface="Arial" panose="020B0604020202020204" pitchFamily="34" charset="0"/>
              <a:buChar char="•"/>
            </a:pPr>
            <a:r>
              <a:rPr lang="en-US" dirty="0" smtClean="0"/>
              <a:t>Consumption activities in check-in behavior (</a:t>
            </a:r>
            <a:r>
              <a:rPr lang="en-US" dirty="0" err="1" smtClean="0"/>
              <a:t>Sina</a:t>
            </a:r>
            <a:r>
              <a:rPr lang="en-US" dirty="0" smtClean="0"/>
              <a:t> Weibo)</a:t>
            </a:r>
          </a:p>
        </p:txBody>
      </p:sp>
      <p:pic>
        <p:nvPicPr>
          <p:cNvPr id="14" name="Picture 13"/>
          <p:cNvPicPr>
            <a:picLocks noChangeAspect="1"/>
          </p:cNvPicPr>
          <p:nvPr/>
        </p:nvPicPr>
        <p:blipFill>
          <a:blip r:embed="rId3"/>
          <a:stretch>
            <a:fillRect/>
          </a:stretch>
        </p:blipFill>
        <p:spPr>
          <a:xfrm>
            <a:off x="6183766" y="3320017"/>
            <a:ext cx="3587180" cy="1361107"/>
          </a:xfrm>
          <a:prstGeom prst="rect">
            <a:avLst/>
          </a:prstGeom>
        </p:spPr>
      </p:pic>
      <p:pic>
        <p:nvPicPr>
          <p:cNvPr id="15" name="Picture 14"/>
          <p:cNvPicPr>
            <a:picLocks noChangeAspect="1"/>
          </p:cNvPicPr>
          <p:nvPr/>
        </p:nvPicPr>
        <p:blipFill>
          <a:blip r:embed="rId4"/>
          <a:stretch>
            <a:fillRect/>
          </a:stretch>
        </p:blipFill>
        <p:spPr>
          <a:xfrm>
            <a:off x="6325053" y="4622134"/>
            <a:ext cx="4669518" cy="745626"/>
          </a:xfrm>
          <a:prstGeom prst="rect">
            <a:avLst/>
          </a:prstGeom>
        </p:spPr>
      </p:pic>
      <p:pic>
        <p:nvPicPr>
          <p:cNvPr id="16" name="Picture 15"/>
          <p:cNvPicPr>
            <a:picLocks noChangeAspect="1"/>
          </p:cNvPicPr>
          <p:nvPr/>
        </p:nvPicPr>
        <p:blipFill>
          <a:blip r:embed="rId5"/>
          <a:stretch>
            <a:fillRect/>
          </a:stretch>
        </p:blipFill>
        <p:spPr>
          <a:xfrm>
            <a:off x="6132966" y="1891286"/>
            <a:ext cx="5935663" cy="1295343"/>
          </a:xfrm>
          <a:prstGeom prst="rect">
            <a:avLst/>
          </a:prstGeom>
        </p:spPr>
      </p:pic>
      <p:pic>
        <p:nvPicPr>
          <p:cNvPr id="18" name="Picture 17"/>
          <p:cNvPicPr>
            <a:picLocks noChangeAspect="1"/>
          </p:cNvPicPr>
          <p:nvPr/>
        </p:nvPicPr>
        <p:blipFill>
          <a:blip r:embed="rId6"/>
          <a:stretch>
            <a:fillRect/>
          </a:stretch>
        </p:blipFill>
        <p:spPr>
          <a:xfrm>
            <a:off x="657113" y="2223962"/>
            <a:ext cx="3731531" cy="3143798"/>
          </a:xfrm>
          <a:prstGeom prst="rect">
            <a:avLst/>
          </a:prstGeom>
        </p:spPr>
      </p:pic>
      <p:sp>
        <p:nvSpPr>
          <p:cNvPr id="19" name="Content Placeholder 2"/>
          <p:cNvSpPr txBox="1">
            <a:spLocks/>
          </p:cNvSpPr>
          <p:nvPr/>
        </p:nvSpPr>
        <p:spPr>
          <a:xfrm>
            <a:off x="5992555" y="1203449"/>
            <a:ext cx="4294487" cy="376618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2575" indent="-282575">
              <a:buFont typeface="Arial" panose="020B0604020202020204" pitchFamily="34" charset="0"/>
              <a:buChar char="•"/>
            </a:pPr>
            <a:r>
              <a:rPr lang="en-US" dirty="0" smtClean="0"/>
              <a:t>Stimuli Strength Computation</a:t>
            </a:r>
          </a:p>
          <a:p>
            <a:endParaRPr lang="en-US" dirty="0"/>
          </a:p>
        </p:txBody>
      </p:sp>
      <p:pic>
        <p:nvPicPr>
          <p:cNvPr id="21" name="Picture 20"/>
          <p:cNvPicPr>
            <a:picLocks noChangeAspect="1"/>
          </p:cNvPicPr>
          <p:nvPr/>
        </p:nvPicPr>
        <p:blipFill>
          <a:blip r:embed="rId7"/>
          <a:stretch>
            <a:fillRect/>
          </a:stretch>
        </p:blipFill>
        <p:spPr>
          <a:xfrm>
            <a:off x="6325053" y="5552286"/>
            <a:ext cx="5598431" cy="633422"/>
          </a:xfrm>
          <a:prstGeom prst="rect">
            <a:avLst/>
          </a:prstGeom>
        </p:spPr>
      </p:pic>
      <p:pic>
        <p:nvPicPr>
          <p:cNvPr id="22" name="Picture 21"/>
          <p:cNvPicPr>
            <a:picLocks noChangeAspect="1"/>
          </p:cNvPicPr>
          <p:nvPr/>
        </p:nvPicPr>
        <p:blipFill>
          <a:blip r:embed="rId8"/>
          <a:stretch>
            <a:fillRect/>
          </a:stretch>
        </p:blipFill>
        <p:spPr>
          <a:xfrm>
            <a:off x="831777" y="5689405"/>
            <a:ext cx="3791023" cy="872970"/>
          </a:xfrm>
          <a:prstGeom prst="rect">
            <a:avLst/>
          </a:prstGeom>
        </p:spPr>
      </p:pic>
      <p:pic>
        <p:nvPicPr>
          <p:cNvPr id="23" name="Picture 22"/>
          <p:cNvPicPr>
            <a:picLocks noChangeAspect="1"/>
          </p:cNvPicPr>
          <p:nvPr/>
        </p:nvPicPr>
        <p:blipFill>
          <a:blip r:embed="rId9"/>
          <a:stretch>
            <a:fillRect/>
          </a:stretch>
        </p:blipFill>
        <p:spPr>
          <a:xfrm>
            <a:off x="831777" y="5689405"/>
            <a:ext cx="3791023" cy="872970"/>
          </a:xfrm>
          <a:prstGeom prst="rect">
            <a:avLst/>
          </a:prstGeom>
        </p:spPr>
      </p:pic>
    </p:spTree>
    <p:extLst>
      <p:ext uri="{BB962C8B-B14F-4D97-AF65-F5344CB8AC3E}">
        <p14:creationId xmlns:p14="http://schemas.microsoft.com/office/powerpoint/2010/main" val="251533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4863" y="-137505"/>
            <a:ext cx="10772775" cy="1658198"/>
          </a:xfrm>
        </p:spPr>
        <p:txBody>
          <a:bodyPr>
            <a:normAutofit/>
          </a:bodyPr>
          <a:lstStyle/>
          <a:p>
            <a:r>
              <a:rPr lang="en-US" altLang="zh-CN" dirty="0" smtClean="0"/>
              <a:t>Online</a:t>
            </a:r>
            <a:r>
              <a:rPr lang="en-US" dirty="0" smtClean="0"/>
              <a:t> Consumption Behavior</a:t>
            </a:r>
            <a:endParaRPr lang="en-US" dirty="0"/>
          </a:p>
        </p:txBody>
      </p:sp>
      <p:sp>
        <p:nvSpPr>
          <p:cNvPr id="3" name="Content Placeholder 2"/>
          <p:cNvSpPr>
            <a:spLocks noGrp="1"/>
          </p:cNvSpPr>
          <p:nvPr>
            <p:ph idx="1"/>
          </p:nvPr>
        </p:nvSpPr>
        <p:spPr>
          <a:xfrm>
            <a:off x="547472" y="1212833"/>
            <a:ext cx="5069398" cy="3766185"/>
          </a:xfrm>
        </p:spPr>
        <p:txBody>
          <a:bodyPr/>
          <a:lstStyle/>
          <a:p>
            <a:pPr marL="282575" indent="-282575">
              <a:buFont typeface="Arial" panose="020B0604020202020204" pitchFamily="34" charset="0"/>
              <a:buChar char="•"/>
            </a:pPr>
            <a:r>
              <a:rPr lang="en-US" dirty="0" smtClean="0"/>
              <a:t>Purchasing behavior on E-commerce website (</a:t>
            </a:r>
            <a:r>
              <a:rPr lang="en-US" dirty="0" err="1" smtClean="0"/>
              <a:t>Taobao</a:t>
            </a:r>
            <a:r>
              <a:rPr lang="en-US" dirty="0" smtClean="0"/>
              <a:t>)</a:t>
            </a:r>
          </a:p>
        </p:txBody>
      </p:sp>
      <p:sp>
        <p:nvSpPr>
          <p:cNvPr id="19" name="Content Placeholder 2"/>
          <p:cNvSpPr txBox="1">
            <a:spLocks/>
          </p:cNvSpPr>
          <p:nvPr/>
        </p:nvSpPr>
        <p:spPr>
          <a:xfrm>
            <a:off x="5992555" y="1203449"/>
            <a:ext cx="4294487" cy="376618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2575" indent="-282575">
              <a:buFont typeface="Arial" panose="020B0604020202020204" pitchFamily="34" charset="0"/>
              <a:buChar char="•"/>
            </a:pPr>
            <a:r>
              <a:rPr lang="en-US" dirty="0" smtClean="0"/>
              <a:t>Stimuli Strength Computation</a:t>
            </a:r>
          </a:p>
          <a:p>
            <a:endParaRPr lang="en-US" dirty="0"/>
          </a:p>
        </p:txBody>
      </p:sp>
      <p:pic>
        <p:nvPicPr>
          <p:cNvPr id="23" name="Picture 22"/>
          <p:cNvPicPr>
            <a:picLocks noChangeAspect="1"/>
          </p:cNvPicPr>
          <p:nvPr/>
        </p:nvPicPr>
        <p:blipFill>
          <a:blip r:embed="rId3"/>
          <a:stretch>
            <a:fillRect/>
          </a:stretch>
        </p:blipFill>
        <p:spPr>
          <a:xfrm>
            <a:off x="1339777" y="5661582"/>
            <a:ext cx="3791023" cy="872970"/>
          </a:xfrm>
          <a:prstGeom prst="rect">
            <a:avLst/>
          </a:prstGeom>
        </p:spPr>
      </p:pic>
      <p:pic>
        <p:nvPicPr>
          <p:cNvPr id="2" name="Picture 1"/>
          <p:cNvPicPr>
            <a:picLocks noChangeAspect="1"/>
          </p:cNvPicPr>
          <p:nvPr/>
        </p:nvPicPr>
        <p:blipFill>
          <a:blip r:embed="rId4"/>
          <a:stretch>
            <a:fillRect/>
          </a:stretch>
        </p:blipFill>
        <p:spPr>
          <a:xfrm>
            <a:off x="6503469" y="1974286"/>
            <a:ext cx="5209707" cy="1451085"/>
          </a:xfrm>
          <a:prstGeom prst="rect">
            <a:avLst/>
          </a:prstGeom>
        </p:spPr>
      </p:pic>
      <p:pic>
        <p:nvPicPr>
          <p:cNvPr id="4" name="Picture 3"/>
          <p:cNvPicPr>
            <a:picLocks noChangeAspect="1"/>
          </p:cNvPicPr>
          <p:nvPr/>
        </p:nvPicPr>
        <p:blipFill>
          <a:blip r:embed="rId5"/>
          <a:stretch>
            <a:fillRect/>
          </a:stretch>
        </p:blipFill>
        <p:spPr>
          <a:xfrm>
            <a:off x="375311" y="2231080"/>
            <a:ext cx="5675939" cy="1631650"/>
          </a:xfrm>
          <a:prstGeom prst="rect">
            <a:avLst/>
          </a:prstGeom>
        </p:spPr>
      </p:pic>
      <p:pic>
        <p:nvPicPr>
          <p:cNvPr id="6" name="Picture 5"/>
          <p:cNvPicPr>
            <a:picLocks noChangeAspect="1"/>
          </p:cNvPicPr>
          <p:nvPr/>
        </p:nvPicPr>
        <p:blipFill>
          <a:blip r:embed="rId6"/>
          <a:stretch>
            <a:fillRect/>
          </a:stretch>
        </p:blipFill>
        <p:spPr>
          <a:xfrm>
            <a:off x="1317768" y="4377069"/>
            <a:ext cx="3791023" cy="872970"/>
          </a:xfrm>
          <a:prstGeom prst="rect">
            <a:avLst/>
          </a:prstGeom>
        </p:spPr>
      </p:pic>
      <p:pic>
        <p:nvPicPr>
          <p:cNvPr id="20" name="Picture 19"/>
          <p:cNvPicPr>
            <a:picLocks noChangeAspect="1"/>
          </p:cNvPicPr>
          <p:nvPr/>
        </p:nvPicPr>
        <p:blipFill>
          <a:blip r:embed="rId7"/>
          <a:stretch>
            <a:fillRect/>
          </a:stretch>
        </p:blipFill>
        <p:spPr>
          <a:xfrm>
            <a:off x="6420946" y="3675745"/>
            <a:ext cx="4241781" cy="1447820"/>
          </a:xfrm>
          <a:prstGeom prst="rect">
            <a:avLst/>
          </a:prstGeom>
        </p:spPr>
      </p:pic>
      <p:pic>
        <p:nvPicPr>
          <p:cNvPr id="24" name="Picture 23"/>
          <p:cNvPicPr>
            <a:picLocks noChangeAspect="1"/>
          </p:cNvPicPr>
          <p:nvPr/>
        </p:nvPicPr>
        <p:blipFill>
          <a:blip r:embed="rId8"/>
          <a:stretch>
            <a:fillRect/>
          </a:stretch>
        </p:blipFill>
        <p:spPr>
          <a:xfrm>
            <a:off x="6503469" y="5328767"/>
            <a:ext cx="4669518" cy="745626"/>
          </a:xfrm>
          <a:prstGeom prst="rect">
            <a:avLst/>
          </a:prstGeom>
        </p:spPr>
      </p:pic>
      <p:pic>
        <p:nvPicPr>
          <p:cNvPr id="25" name="Picture 24"/>
          <p:cNvPicPr>
            <a:picLocks noChangeAspect="1"/>
          </p:cNvPicPr>
          <p:nvPr/>
        </p:nvPicPr>
        <p:blipFill>
          <a:blip r:embed="rId9"/>
          <a:stretch>
            <a:fillRect/>
          </a:stretch>
        </p:blipFill>
        <p:spPr>
          <a:xfrm>
            <a:off x="6503469" y="6258919"/>
            <a:ext cx="5598431" cy="633422"/>
          </a:xfrm>
          <a:prstGeom prst="rect">
            <a:avLst/>
          </a:prstGeom>
        </p:spPr>
      </p:pic>
    </p:spTree>
    <p:extLst>
      <p:ext uri="{BB962C8B-B14F-4D97-AF65-F5344CB8AC3E}">
        <p14:creationId xmlns:p14="http://schemas.microsoft.com/office/powerpoint/2010/main" val="370316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4863" y="-137505"/>
            <a:ext cx="10772775" cy="1658198"/>
          </a:xfrm>
        </p:spPr>
        <p:txBody>
          <a:bodyPr>
            <a:normAutofit/>
          </a:bodyPr>
          <a:lstStyle/>
          <a:p>
            <a:r>
              <a:rPr lang="en-US" dirty="0" smtClean="0"/>
              <a:t>Experiment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7471" y="1212833"/>
                <a:ext cx="3777785" cy="5456481"/>
              </a:xfrm>
            </p:spPr>
            <p:txBody>
              <a:bodyPr>
                <a:normAutofit lnSpcReduction="10000"/>
              </a:bodyPr>
              <a:lstStyle/>
              <a:p>
                <a:pPr marL="282575" indent="-282575">
                  <a:buFont typeface="Arial" panose="020B0604020202020204" pitchFamily="34" charset="0"/>
                  <a:buChar char="•"/>
                </a:pPr>
                <a:r>
                  <a:rPr lang="en-US" dirty="0" smtClean="0"/>
                  <a:t>Account Linking</a:t>
                </a:r>
              </a:p>
              <a:p>
                <a:pPr marL="538607" lvl="1" indent="-282575">
                  <a:buFont typeface="Arial" panose="020B0604020202020204" pitchFamily="34" charset="0"/>
                  <a:buChar char="•"/>
                </a:pPr>
                <a:r>
                  <a:rPr lang="en-US" dirty="0" smtClean="0"/>
                  <a:t>Posts (</a:t>
                </a:r>
                <a:r>
                  <a:rPr lang="en-US" dirty="0" err="1" smtClean="0"/>
                  <a:t>Sina</a:t>
                </a:r>
                <a:r>
                  <a:rPr lang="en-US" dirty="0" smtClean="0"/>
                  <a:t> Weibo)</a:t>
                </a:r>
              </a:p>
              <a:p>
                <a:pPr marL="538607" lvl="1" indent="-282575">
                  <a:buFont typeface="Arial" panose="020B0604020202020204" pitchFamily="34" charset="0"/>
                  <a:buChar char="•"/>
                </a:pPr>
                <a:r>
                  <a:rPr lang="en-US" dirty="0" smtClean="0"/>
                  <a:t>Check-in behavior    (</a:t>
                </a:r>
                <a:r>
                  <a:rPr lang="en-US" dirty="0" err="1" smtClean="0"/>
                  <a:t>Sina</a:t>
                </a:r>
                <a:r>
                  <a:rPr lang="en-US" dirty="0" smtClean="0"/>
                  <a:t> Weibo)</a:t>
                </a:r>
              </a:p>
              <a:p>
                <a:pPr marL="538607" lvl="1" indent="-282575">
                  <a:buFont typeface="Arial" panose="020B0604020202020204" pitchFamily="34" charset="0"/>
                  <a:buChar char="•"/>
                </a:pPr>
                <a:r>
                  <a:rPr lang="en-US" dirty="0" smtClean="0"/>
                  <a:t>Online Purchase (</a:t>
                </a:r>
                <a:r>
                  <a:rPr lang="en-US" dirty="0" err="1" smtClean="0"/>
                  <a:t>Taobao</a:t>
                </a:r>
                <a:r>
                  <a:rPr lang="en-US" dirty="0" smtClean="0"/>
                  <a:t>)</a:t>
                </a:r>
              </a:p>
              <a:p>
                <a:pPr marL="538607" lvl="1" indent="-282575">
                  <a:buFont typeface="Arial" panose="020B0604020202020204" pitchFamily="34" charset="0"/>
                  <a:buChar char="•"/>
                </a:pPr>
                <a:endParaRPr lang="en-US" dirty="0"/>
              </a:p>
              <a:p>
                <a:pPr marL="282575" indent="-282575">
                  <a:buFont typeface="Arial" panose="020B0604020202020204" pitchFamily="34" charset="0"/>
                  <a:buChar char="•"/>
                </a:pPr>
                <a:r>
                  <a:rPr lang="en-US" dirty="0" smtClean="0"/>
                  <a:t>Data Description</a:t>
                </a:r>
              </a:p>
              <a:p>
                <a:pPr marL="282575" indent="-282575">
                  <a:buFont typeface="Arial" panose="020B0604020202020204" pitchFamily="34" charset="0"/>
                  <a:buChar char="•"/>
                </a:pPr>
                <a:endParaRPr lang="en-US" dirty="0"/>
              </a:p>
              <a:p>
                <a:pPr marL="282575" indent="-282575">
                  <a:buFont typeface="Arial" panose="020B0604020202020204" pitchFamily="34" charset="0"/>
                  <a:buChar char="•"/>
                </a:pPr>
                <a:r>
                  <a:rPr lang="en-US" dirty="0"/>
                  <a:t>Experiment </a:t>
                </a:r>
                <a:r>
                  <a:rPr lang="en-US" dirty="0" smtClean="0"/>
                  <a:t>Settings</a:t>
                </a:r>
              </a:p>
              <a:p>
                <a:pPr marL="538607" lvl="1" indent="-282575">
                  <a:buFont typeface="Arial" panose="020B0604020202020204" pitchFamily="34" charset="0"/>
                  <a:buChar char="•"/>
                </a:pPr>
                <a:r>
                  <a:rPr lang="en-US" dirty="0" smtClean="0"/>
                  <a:t>K = 5, refer to traditional survey setting</a:t>
                </a:r>
              </a:p>
              <a:p>
                <a:pPr marL="538607" lvl="1" indent="-282575">
                  <a:buFont typeface="Arial" panose="020B0604020202020204" pitchFamily="34" charset="0"/>
                  <a:buChar char="•"/>
                </a:pPr>
                <a:r>
                  <a:rPr lang="en-US" dirty="0"/>
                  <a:t> </a:t>
                </a:r>
                <a14:m>
                  <m:oMath xmlns:m="http://schemas.openxmlformats.org/officeDocument/2006/math">
                    <m:r>
                      <a:rPr lang="en-US" b="1" i="1" smtClean="0">
                        <a:latin typeface="Cambria Math" panose="02040503050406030204" pitchFamily="18" charset="0"/>
                      </a:rPr>
                      <m:t>𝜶</m:t>
                    </m:r>
                    <m:r>
                      <a:rPr lang="en-US" b="0" i="0" smtClean="0">
                        <a:latin typeface="Cambria Math" panose="02040503050406030204" pitchFamily="18" charset="0"/>
                      </a:rPr>
                      <m:t>=</m:t>
                    </m:r>
                    <m:d>
                      <m:dPr>
                        <m:ctrlPr>
                          <a:rPr lang="en-US" b="0" i="1" smtClean="0">
                            <a:latin typeface="Cambria Math" panose="02040503050406030204" pitchFamily="18" charset="0"/>
                          </a:rPr>
                        </m:ctrlPr>
                      </m:dPr>
                      <m:e>
                        <m:r>
                          <a:rPr lang="en-US" b="0" i="0" smtClean="0">
                            <a:latin typeface="Cambria Math" panose="02040503050406030204" pitchFamily="18" charset="0"/>
                          </a:rPr>
                          <m:t>0.4,</m:t>
                        </m:r>
                        <m:r>
                          <a:rPr lang="en-US" b="0" i="1" smtClean="0">
                            <a:latin typeface="Cambria Math" panose="02040503050406030204" pitchFamily="18" charset="0"/>
                          </a:rPr>
                          <m:t>…,0.4</m:t>
                        </m:r>
                      </m:e>
                    </m:d>
                    <m:r>
                      <a:rPr lang="en-US" b="0" i="0" smtClean="0">
                        <a:latin typeface="Cambria Math" panose="02040503050406030204" pitchFamily="18" charset="0"/>
                      </a:rPr>
                      <m:t>, </m:t>
                    </m:r>
                  </m:oMath>
                </a14:m>
                <a:endParaRPr lang="en-US" b="0" i="0" dirty="0" smtClean="0">
                  <a:latin typeface="Cambria Math" panose="02040503050406030204" pitchFamily="18" charset="0"/>
                </a:endParaRPr>
              </a:p>
              <a:p>
                <a:pPr marL="256032" lvl="1" indent="0">
                  <a:buNone/>
                </a:pPr>
                <a:r>
                  <a:rPr lang="en-US" b="1" dirty="0" smtClean="0"/>
                  <a:t>     </a:t>
                </a:r>
                <a14:m>
                  <m:oMath xmlns:m="http://schemas.openxmlformats.org/officeDocument/2006/math">
                    <m:r>
                      <a:rPr lang="en-US" b="1" i="1" smtClean="0">
                        <a:latin typeface="Cambria Math" panose="02040503050406030204" pitchFamily="18" charset="0"/>
                      </a:rPr>
                      <m:t>𝜷</m:t>
                    </m:r>
                    <m:r>
                      <a:rPr lang="en-US" b="1" i="1" smtClean="0">
                        <a:latin typeface="Cambria Math" panose="02040503050406030204" pitchFamily="18" charset="0"/>
                      </a:rPr>
                      <m:t>=</m:t>
                    </m:r>
                    <m:r>
                      <a:rPr lang="en-US" b="1" i="1" smtClean="0">
                        <a:latin typeface="Cambria Math" panose="02040503050406030204" pitchFamily="18" charset="0"/>
                      </a:rPr>
                      <m:t>𝜸</m:t>
                    </m:r>
                    <m:r>
                      <a:rPr lang="en-US" b="1" i="1" smtClean="0">
                        <a:latin typeface="Cambria Math" panose="02040503050406030204" pitchFamily="18" charset="0"/>
                      </a:rPr>
                      <m:t>=</m:t>
                    </m:r>
                    <m:r>
                      <a:rPr lang="en-US" b="0" i="1" smtClean="0">
                        <a:latin typeface="Cambria Math" panose="02040503050406030204" pitchFamily="18" charset="0"/>
                      </a:rPr>
                      <m:t>(0.2,…,0.2)</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7471" y="1212833"/>
                <a:ext cx="3777785" cy="5456481"/>
              </a:xfrm>
              <a:blipFill>
                <a:blip r:embed="rId3"/>
                <a:stretch>
                  <a:fillRect l="-2258" t="-2346" r="-2097"/>
                </a:stretch>
              </a:blipFill>
            </p:spPr>
            <p:txBody>
              <a:bodyPr/>
              <a:lstStyle/>
              <a:p>
                <a:r>
                  <a:rPr lang="en-US">
                    <a:noFill/>
                  </a:rPr>
                  <a:t> </a:t>
                </a:r>
              </a:p>
            </p:txBody>
          </p:sp>
        </mc:Fallback>
      </mc:AlternateContent>
      <p:sp>
        <p:nvSpPr>
          <p:cNvPr id="19" name="Content Placeholder 2"/>
          <p:cNvSpPr txBox="1">
            <a:spLocks/>
          </p:cNvSpPr>
          <p:nvPr/>
        </p:nvSpPr>
        <p:spPr>
          <a:xfrm>
            <a:off x="5992555" y="1203449"/>
            <a:ext cx="4294487" cy="376618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en-US" dirty="0"/>
          </a:p>
        </p:txBody>
      </p:sp>
      <p:pic>
        <p:nvPicPr>
          <p:cNvPr id="7" name="Picture 6"/>
          <p:cNvPicPr>
            <a:picLocks noChangeAspect="1"/>
          </p:cNvPicPr>
          <p:nvPr/>
        </p:nvPicPr>
        <p:blipFill>
          <a:blip r:embed="rId4"/>
          <a:stretch>
            <a:fillRect/>
          </a:stretch>
        </p:blipFill>
        <p:spPr>
          <a:xfrm>
            <a:off x="4094305" y="271429"/>
            <a:ext cx="7778376" cy="2544725"/>
          </a:xfrm>
          <a:prstGeom prst="rect">
            <a:avLst/>
          </a:prstGeom>
        </p:spPr>
      </p:pic>
      <p:pic>
        <p:nvPicPr>
          <p:cNvPr id="8" name="Picture 7"/>
          <p:cNvPicPr>
            <a:picLocks noChangeAspect="1"/>
          </p:cNvPicPr>
          <p:nvPr/>
        </p:nvPicPr>
        <p:blipFill>
          <a:blip r:embed="rId5"/>
          <a:stretch>
            <a:fillRect/>
          </a:stretch>
        </p:blipFill>
        <p:spPr>
          <a:xfrm>
            <a:off x="4187371" y="3135843"/>
            <a:ext cx="5262562" cy="3667581"/>
          </a:xfrm>
          <a:prstGeom prst="rect">
            <a:avLst/>
          </a:prstGeom>
        </p:spPr>
      </p:pic>
    </p:spTree>
    <p:extLst>
      <p:ext uri="{BB962C8B-B14F-4D97-AF65-F5344CB8AC3E}">
        <p14:creationId xmlns:p14="http://schemas.microsoft.com/office/powerpoint/2010/main" val="289896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4863" y="-137505"/>
            <a:ext cx="10772775" cy="1658198"/>
          </a:xfrm>
        </p:spPr>
        <p:txBody>
          <a:bodyPr>
            <a:normAutofit/>
          </a:bodyPr>
          <a:lstStyle/>
          <a:p>
            <a:r>
              <a:rPr lang="en-US" dirty="0" smtClean="0"/>
              <a:t>Effectiveness</a:t>
            </a:r>
            <a:endParaRPr lang="en-US" dirty="0"/>
          </a:p>
        </p:txBody>
      </p:sp>
      <p:sp>
        <p:nvSpPr>
          <p:cNvPr id="3" name="Content Placeholder 2"/>
          <p:cNvSpPr>
            <a:spLocks noGrp="1"/>
          </p:cNvSpPr>
          <p:nvPr>
            <p:ph idx="1"/>
          </p:nvPr>
        </p:nvSpPr>
        <p:spPr>
          <a:xfrm>
            <a:off x="547471" y="1212833"/>
            <a:ext cx="7297500" cy="5456481"/>
          </a:xfrm>
        </p:spPr>
        <p:txBody>
          <a:bodyPr>
            <a:normAutofit/>
          </a:bodyPr>
          <a:lstStyle/>
          <a:p>
            <a:pPr marL="282575" indent="-282575">
              <a:buFont typeface="Arial" panose="020B0604020202020204" pitchFamily="34" charset="0"/>
              <a:buChar char="•"/>
            </a:pPr>
            <a:r>
              <a:rPr lang="en-US" dirty="0"/>
              <a:t>CIA and Survey-based </a:t>
            </a:r>
            <a:r>
              <a:rPr lang="en-US" dirty="0" smtClean="0"/>
              <a:t>Result</a:t>
            </a:r>
          </a:p>
          <a:p>
            <a:pPr marL="598932" lvl="1">
              <a:buFont typeface="Wingdings" panose="05000000000000000000" pitchFamily="2" charset="2"/>
              <a:buChar char="q"/>
            </a:pPr>
            <a:r>
              <a:rPr lang="en-US" dirty="0" smtClean="0"/>
              <a:t>Get survey </a:t>
            </a:r>
            <a:r>
              <a:rPr lang="en-US" dirty="0"/>
              <a:t>r</a:t>
            </a:r>
            <a:r>
              <a:rPr lang="en-US" dirty="0" smtClean="0"/>
              <a:t>esults</a:t>
            </a:r>
          </a:p>
          <a:p>
            <a:pPr marL="739775" lvl="2" indent="-282575">
              <a:buFont typeface="Arial" panose="020B0604020202020204" pitchFamily="34" charset="0"/>
              <a:buChar char="•"/>
            </a:pPr>
            <a:r>
              <a:rPr lang="en-US" dirty="0" smtClean="0"/>
              <a:t>Online shopping data, 976 users published email address. Then send invitations, 103 returned (56 males, 47 females)</a:t>
            </a:r>
          </a:p>
          <a:p>
            <a:pPr marL="739775" lvl="2" indent="-282575">
              <a:buFont typeface="Arial" panose="020B0604020202020204" pitchFamily="34" charset="0"/>
              <a:buChar char="•"/>
            </a:pPr>
            <a:r>
              <a:rPr lang="en-US" dirty="0" smtClean="0"/>
              <a:t>Check-in data, only 21 users have email, ignored</a:t>
            </a:r>
          </a:p>
          <a:p>
            <a:pPr marL="538607" lvl="1" indent="-282575">
              <a:buFont typeface="Arial" panose="020B0604020202020204" pitchFamily="34" charset="0"/>
              <a:buChar char="•"/>
            </a:pPr>
            <a:endParaRPr lang="en-US" dirty="0"/>
          </a:p>
          <a:p>
            <a:pPr marL="282575" indent="-282575">
              <a:buFont typeface="Arial" panose="020B0604020202020204" pitchFamily="34" charset="0"/>
              <a:buChar char="•"/>
            </a:pPr>
            <a:endParaRPr lang="en-US" dirty="0" smtClean="0"/>
          </a:p>
          <a:p>
            <a:pPr marL="282575" indent="-282575">
              <a:buFont typeface="Arial" panose="020B0604020202020204" pitchFamily="34" charset="0"/>
              <a:buChar char="•"/>
            </a:pPr>
            <a:endParaRPr lang="en-US" dirty="0"/>
          </a:p>
          <a:p>
            <a:pPr marL="0" indent="0">
              <a:buNone/>
            </a:pPr>
            <a:endParaRPr lang="en-US" dirty="0"/>
          </a:p>
          <a:p>
            <a:pPr marL="282575" indent="-282575">
              <a:buFont typeface="Arial" panose="020B0604020202020204" pitchFamily="34" charset="0"/>
              <a:buChar char="•"/>
            </a:pPr>
            <a:r>
              <a:rPr lang="en-US" dirty="0" smtClean="0"/>
              <a:t>CIA and demographics</a:t>
            </a:r>
            <a:endParaRPr lang="en-US" dirty="0"/>
          </a:p>
        </p:txBody>
      </p:sp>
      <p:sp>
        <p:nvSpPr>
          <p:cNvPr id="19" name="Content Placeholder 2"/>
          <p:cNvSpPr txBox="1">
            <a:spLocks/>
          </p:cNvSpPr>
          <p:nvPr/>
        </p:nvSpPr>
        <p:spPr>
          <a:xfrm>
            <a:off x="5992555" y="1203449"/>
            <a:ext cx="4294487" cy="376618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en-US" dirty="0"/>
          </a:p>
        </p:txBody>
      </p:sp>
      <p:pic>
        <p:nvPicPr>
          <p:cNvPr id="2" name="Picture 1"/>
          <p:cNvPicPr>
            <a:picLocks noChangeAspect="1"/>
          </p:cNvPicPr>
          <p:nvPr/>
        </p:nvPicPr>
        <p:blipFill>
          <a:blip r:embed="rId3"/>
          <a:stretch>
            <a:fillRect/>
          </a:stretch>
        </p:blipFill>
        <p:spPr>
          <a:xfrm>
            <a:off x="8311106" y="210533"/>
            <a:ext cx="3740530" cy="6028316"/>
          </a:xfrm>
          <a:prstGeom prst="rect">
            <a:avLst/>
          </a:prstGeom>
        </p:spPr>
      </p:pic>
      <p:sp>
        <p:nvSpPr>
          <p:cNvPr id="4" name="TextBox 3"/>
          <p:cNvSpPr txBox="1"/>
          <p:nvPr/>
        </p:nvSpPr>
        <p:spPr>
          <a:xfrm>
            <a:off x="9512003" y="6333983"/>
            <a:ext cx="1850571" cy="369332"/>
          </a:xfrm>
          <a:prstGeom prst="rect">
            <a:avLst/>
          </a:prstGeom>
          <a:noFill/>
        </p:spPr>
        <p:txBody>
          <a:bodyPr wrap="square" rtlCol="0">
            <a:spAutoFit/>
          </a:bodyPr>
          <a:lstStyle/>
          <a:p>
            <a:r>
              <a:rPr lang="en-US" b="1" dirty="0" smtClean="0">
                <a:solidFill>
                  <a:srgbClr val="FF0000"/>
                </a:solidFill>
              </a:rPr>
              <a:t>Survey scale</a:t>
            </a:r>
            <a:endParaRPr lang="en-US" b="1" dirty="0">
              <a:solidFill>
                <a:srgbClr val="FF0000"/>
              </a:solidFill>
            </a:endParaRPr>
          </a:p>
        </p:txBody>
      </p:sp>
      <p:pic>
        <p:nvPicPr>
          <p:cNvPr id="6" name="Picture 5"/>
          <p:cNvPicPr>
            <a:picLocks noChangeAspect="1"/>
          </p:cNvPicPr>
          <p:nvPr/>
        </p:nvPicPr>
        <p:blipFill>
          <a:blip r:embed="rId4"/>
          <a:stretch>
            <a:fillRect/>
          </a:stretch>
        </p:blipFill>
        <p:spPr>
          <a:xfrm>
            <a:off x="1555846" y="2992555"/>
            <a:ext cx="5125770" cy="1648348"/>
          </a:xfrm>
          <a:prstGeom prst="rect">
            <a:avLst/>
          </a:prstGeom>
        </p:spPr>
      </p:pic>
      <p:sp>
        <p:nvSpPr>
          <p:cNvPr id="8" name="Rectangle 7"/>
          <p:cNvSpPr/>
          <p:nvPr/>
        </p:nvSpPr>
        <p:spPr>
          <a:xfrm>
            <a:off x="8236422" y="210153"/>
            <a:ext cx="3815213" cy="6493161"/>
          </a:xfrm>
          <a:prstGeom prst="rect">
            <a:avLst/>
          </a:prstGeom>
          <a:noFill/>
          <a:ln w="38100">
            <a:solidFill>
              <a:srgbClr val="E6761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1337481" y="5191546"/>
            <a:ext cx="2514316" cy="1603518"/>
          </a:xfrm>
          <a:prstGeom prst="rect">
            <a:avLst/>
          </a:prstGeom>
        </p:spPr>
      </p:pic>
      <p:pic>
        <p:nvPicPr>
          <p:cNvPr id="9" name="Picture 8"/>
          <p:cNvPicPr>
            <a:picLocks noChangeAspect="1"/>
          </p:cNvPicPr>
          <p:nvPr/>
        </p:nvPicPr>
        <p:blipFill>
          <a:blip r:embed="rId6"/>
          <a:stretch>
            <a:fillRect/>
          </a:stretch>
        </p:blipFill>
        <p:spPr>
          <a:xfrm>
            <a:off x="4086826" y="5345924"/>
            <a:ext cx="3586490" cy="1172725"/>
          </a:xfrm>
          <a:prstGeom prst="rect">
            <a:avLst/>
          </a:prstGeom>
        </p:spPr>
      </p:pic>
    </p:spTree>
    <p:extLst>
      <p:ext uri="{BB962C8B-B14F-4D97-AF65-F5344CB8AC3E}">
        <p14:creationId xmlns:p14="http://schemas.microsoft.com/office/powerpoint/2010/main" val="188089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4863" y="-137505"/>
            <a:ext cx="10772775" cy="1658198"/>
          </a:xfrm>
        </p:spPr>
        <p:txBody>
          <a:bodyPr>
            <a:normAutofit/>
          </a:bodyPr>
          <a:lstStyle/>
          <a:p>
            <a:r>
              <a:rPr lang="en-US" dirty="0"/>
              <a:t>Prediction</a:t>
            </a:r>
          </a:p>
        </p:txBody>
      </p:sp>
      <p:sp>
        <p:nvSpPr>
          <p:cNvPr id="3" name="Content Placeholder 2"/>
          <p:cNvSpPr>
            <a:spLocks noGrp="1"/>
          </p:cNvSpPr>
          <p:nvPr>
            <p:ph idx="1"/>
          </p:nvPr>
        </p:nvSpPr>
        <p:spPr>
          <a:xfrm>
            <a:off x="547471" y="1212833"/>
            <a:ext cx="5273299" cy="5456481"/>
          </a:xfrm>
        </p:spPr>
        <p:txBody>
          <a:bodyPr>
            <a:normAutofit/>
          </a:bodyPr>
          <a:lstStyle/>
          <a:p>
            <a:pPr marL="282575" indent="-282575">
              <a:buFont typeface="Arial" panose="020B0604020202020204" pitchFamily="34" charset="0"/>
              <a:buChar char="•"/>
            </a:pPr>
            <a:r>
              <a:rPr lang="en-US" dirty="0" smtClean="0"/>
              <a:t>Prediction in CIM model</a:t>
            </a:r>
          </a:p>
          <a:p>
            <a:pPr marL="538607" lvl="1" indent="-282575">
              <a:buFont typeface="Arial" panose="020B0604020202020204" pitchFamily="34" charset="0"/>
              <a:buChar char="•"/>
            </a:pPr>
            <a:endParaRPr lang="en-US" dirty="0"/>
          </a:p>
          <a:p>
            <a:pPr marL="282575" indent="-282575">
              <a:buFont typeface="Arial" panose="020B0604020202020204" pitchFamily="34" charset="0"/>
              <a:buChar char="•"/>
            </a:pPr>
            <a:endParaRPr lang="en-US" dirty="0" smtClean="0"/>
          </a:p>
          <a:p>
            <a:pPr marL="282575" indent="-282575">
              <a:buFont typeface="Arial" panose="020B0604020202020204" pitchFamily="34" charset="0"/>
              <a:buChar char="•"/>
            </a:pPr>
            <a:endParaRPr lang="en-US" dirty="0" smtClean="0"/>
          </a:p>
          <a:p>
            <a:pPr marL="282575" indent="-282575">
              <a:buFont typeface="Arial" panose="020B0604020202020204" pitchFamily="34" charset="0"/>
              <a:buChar char="•"/>
            </a:pPr>
            <a:endParaRPr lang="en-US" dirty="0"/>
          </a:p>
        </p:txBody>
      </p:sp>
      <p:pic>
        <p:nvPicPr>
          <p:cNvPr id="10" name="Picture 9"/>
          <p:cNvPicPr>
            <a:picLocks noChangeAspect="1"/>
          </p:cNvPicPr>
          <p:nvPr/>
        </p:nvPicPr>
        <p:blipFill>
          <a:blip r:embed="rId3"/>
          <a:stretch>
            <a:fillRect/>
          </a:stretch>
        </p:blipFill>
        <p:spPr>
          <a:xfrm>
            <a:off x="664863" y="1795832"/>
            <a:ext cx="4960108" cy="1290709"/>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4179723433"/>
              </p:ext>
            </p:extLst>
          </p:nvPr>
        </p:nvGraphicFramePr>
        <p:xfrm>
          <a:off x="2937215" y="3512425"/>
          <a:ext cx="6426664" cy="2992798"/>
        </p:xfrm>
        <a:graphic>
          <a:graphicData uri="http://schemas.openxmlformats.org/drawingml/2006/table">
            <a:tbl>
              <a:tblPr firstRow="1" bandRow="1">
                <a:tableStyleId>{5C22544A-7EE6-4342-B048-85BDC9FD1C3A}</a:tableStyleId>
              </a:tblPr>
              <a:tblGrid>
                <a:gridCol w="1037135">
                  <a:extLst>
                    <a:ext uri="{9D8B030D-6E8A-4147-A177-3AD203B41FA5}">
                      <a16:colId xmlns:a16="http://schemas.microsoft.com/office/drawing/2014/main" val="1834519247"/>
                    </a:ext>
                  </a:extLst>
                </a:gridCol>
                <a:gridCol w="5389529">
                  <a:extLst>
                    <a:ext uri="{9D8B030D-6E8A-4147-A177-3AD203B41FA5}">
                      <a16:colId xmlns:a16="http://schemas.microsoft.com/office/drawing/2014/main" val="4247600400"/>
                    </a:ext>
                  </a:extLst>
                </a:gridCol>
              </a:tblGrid>
              <a:tr h="419507">
                <a:tc gridSpan="2">
                  <a:txBody>
                    <a:bodyPr/>
                    <a:lstStyle/>
                    <a:p>
                      <a:pPr algn="ctr"/>
                      <a:r>
                        <a:rPr lang="en-US" dirty="0" smtClean="0"/>
                        <a:t>Baselines</a:t>
                      </a:r>
                      <a:endParaRPr lang="en-US" dirty="0"/>
                    </a:p>
                  </a:txBody>
                  <a:tcPr/>
                </a:tc>
                <a:tc hMerge="1">
                  <a:txBody>
                    <a:bodyPr/>
                    <a:lstStyle/>
                    <a:p>
                      <a:endParaRPr lang="en-US" dirty="0"/>
                    </a:p>
                  </a:txBody>
                  <a:tcPr/>
                </a:tc>
                <a:extLst>
                  <a:ext uri="{0D108BD9-81ED-4DB2-BD59-A6C34878D82A}">
                    <a16:rowId xmlns:a16="http://schemas.microsoft.com/office/drawing/2014/main" val="3094253301"/>
                  </a:ext>
                </a:extLst>
              </a:tr>
              <a:tr h="419507">
                <a:tc>
                  <a:txBody>
                    <a:bodyPr/>
                    <a:lstStyle/>
                    <a:p>
                      <a:pPr algn="l"/>
                      <a:r>
                        <a:rPr lang="en-US" sz="1600" dirty="0" smtClean="0"/>
                        <a:t>OF</a:t>
                      </a:r>
                      <a:endParaRPr lang="en-US" sz="1600" dirty="0"/>
                    </a:p>
                  </a:txBody>
                  <a:tcPr anchor="ctr"/>
                </a:tc>
                <a:tc>
                  <a:txBody>
                    <a:bodyPr/>
                    <a:lstStyle/>
                    <a:p>
                      <a:pPr algn="l"/>
                      <a:r>
                        <a:rPr lang="en-US" sz="1600" dirty="0" smtClean="0"/>
                        <a:t>Order</a:t>
                      </a:r>
                      <a:r>
                        <a:rPr lang="en-US" sz="1600" baseline="0" dirty="0" smtClean="0"/>
                        <a:t> by v</a:t>
                      </a:r>
                      <a:r>
                        <a:rPr lang="en-US" sz="1600" dirty="0" smtClean="0"/>
                        <a:t>isit frequency</a:t>
                      </a:r>
                      <a:endParaRPr lang="en-US" sz="1600" dirty="0"/>
                    </a:p>
                  </a:txBody>
                  <a:tcPr anchor="ctr"/>
                </a:tc>
                <a:extLst>
                  <a:ext uri="{0D108BD9-81ED-4DB2-BD59-A6C34878D82A}">
                    <a16:rowId xmlns:a16="http://schemas.microsoft.com/office/drawing/2014/main" val="954962926"/>
                  </a:ext>
                </a:extLst>
              </a:tr>
              <a:tr h="416424">
                <a:tc>
                  <a:txBody>
                    <a:bodyPr/>
                    <a:lstStyle/>
                    <a:p>
                      <a:pPr algn="l"/>
                      <a:r>
                        <a:rPr lang="en-US" sz="1600" dirty="0" smtClean="0"/>
                        <a:t>MC</a:t>
                      </a:r>
                      <a:endParaRPr lang="en-US" sz="1600" dirty="0"/>
                    </a:p>
                  </a:txBody>
                  <a:tcPr anchor="ctr"/>
                </a:tc>
                <a:tc>
                  <a:txBody>
                    <a:bodyPr/>
                    <a:lstStyle/>
                    <a:p>
                      <a:pPr algn="l"/>
                      <a:r>
                        <a:rPr lang="en-US" sz="1600" dirty="0" smtClean="0"/>
                        <a:t>Order by transition  probability</a:t>
                      </a:r>
                      <a:endParaRPr lang="en-US" sz="1600" dirty="0"/>
                    </a:p>
                  </a:txBody>
                  <a:tcPr anchor="ctr"/>
                </a:tc>
                <a:extLst>
                  <a:ext uri="{0D108BD9-81ED-4DB2-BD59-A6C34878D82A}">
                    <a16:rowId xmlns:a16="http://schemas.microsoft.com/office/drawing/2014/main" val="1232806999"/>
                  </a:ext>
                </a:extLst>
              </a:tr>
              <a:tr h="416424">
                <a:tc>
                  <a:txBody>
                    <a:bodyPr/>
                    <a:lstStyle/>
                    <a:p>
                      <a:pPr algn="l"/>
                      <a:r>
                        <a:rPr lang="en-US" sz="1600" dirty="0" smtClean="0"/>
                        <a:t>CRF</a:t>
                      </a:r>
                      <a:endParaRPr lang="en-US" sz="1600" dirty="0"/>
                    </a:p>
                  </a:txBody>
                  <a:tcPr anchor="ctr"/>
                </a:tc>
                <a:tc>
                  <a:txBody>
                    <a:bodyPr/>
                    <a:lstStyle/>
                    <a:p>
                      <a:pPr algn="l"/>
                      <a:r>
                        <a:rPr lang="en-US" sz="1600" dirty="0" smtClean="0"/>
                        <a:t>for each user, the chosen</a:t>
                      </a:r>
                      <a:r>
                        <a:rPr lang="en-US" sz="1600" baseline="0" dirty="0" smtClean="0"/>
                        <a:t> </a:t>
                      </a:r>
                      <a:r>
                        <a:rPr lang="en-US" sz="1600" dirty="0" smtClean="0"/>
                        <a:t>POI is treated as the hidden variable, and the POI-intensity</a:t>
                      </a:r>
                      <a:r>
                        <a:rPr lang="en-US" sz="1600" baseline="0" dirty="0" smtClean="0"/>
                        <a:t> </a:t>
                      </a:r>
                      <a:r>
                        <a:rPr lang="en-US" sz="1600" dirty="0" smtClean="0"/>
                        <a:t>vector is treated as the observation</a:t>
                      </a:r>
                      <a:endParaRPr lang="en-US" sz="1600" dirty="0"/>
                    </a:p>
                  </a:txBody>
                  <a:tcPr anchor="ctr"/>
                </a:tc>
                <a:extLst>
                  <a:ext uri="{0D108BD9-81ED-4DB2-BD59-A6C34878D82A}">
                    <a16:rowId xmlns:a16="http://schemas.microsoft.com/office/drawing/2014/main" val="1372940097"/>
                  </a:ext>
                </a:extLst>
              </a:tr>
              <a:tr h="416424">
                <a:tc>
                  <a:txBody>
                    <a:bodyPr/>
                    <a:lstStyle/>
                    <a:p>
                      <a:pPr algn="l"/>
                      <a:r>
                        <a:rPr lang="en-US" sz="1600" b="0" i="0" u="none" strike="noStrike" kern="1200" baseline="0" dirty="0" smtClean="0">
                          <a:solidFill>
                            <a:schemeClr val="dk1"/>
                          </a:solidFill>
                          <a:latin typeface="+mn-lt"/>
                          <a:ea typeface="+mn-ea"/>
                          <a:cs typeface="+mn-cs"/>
                        </a:rPr>
                        <a:t>FPMC</a:t>
                      </a:r>
                      <a:endParaRPr lang="en-US" sz="1600" dirty="0"/>
                    </a:p>
                  </a:txBody>
                  <a:tcPr anchor="ctr"/>
                </a:tc>
                <a:tc>
                  <a:txBody>
                    <a:bodyPr/>
                    <a:lstStyle/>
                    <a:p>
                      <a:pPr algn="l"/>
                      <a:r>
                        <a:rPr lang="en-US" sz="1600" dirty="0" smtClean="0"/>
                        <a:t>a factorization model embedding</a:t>
                      </a:r>
                      <a:r>
                        <a:rPr lang="en-US" sz="1600" baseline="0" dirty="0" smtClean="0"/>
                        <a:t> </a:t>
                      </a:r>
                      <a:r>
                        <a:rPr lang="en-US" sz="1600" dirty="0" smtClean="0"/>
                        <a:t>users’ latent preferences and their personalized</a:t>
                      </a:r>
                      <a:r>
                        <a:rPr lang="en-US" sz="1600" baseline="0" dirty="0" smtClean="0"/>
                        <a:t> </a:t>
                      </a:r>
                      <a:r>
                        <a:rPr lang="en-US" sz="1600" dirty="0" smtClean="0"/>
                        <a:t>Markov chains</a:t>
                      </a:r>
                      <a:endParaRPr lang="en-US" sz="1600" dirty="0"/>
                    </a:p>
                  </a:txBody>
                  <a:tcPr anchor="ctr"/>
                </a:tc>
                <a:extLst>
                  <a:ext uri="{0D108BD9-81ED-4DB2-BD59-A6C34878D82A}">
                    <a16:rowId xmlns:a16="http://schemas.microsoft.com/office/drawing/2014/main" val="1666228207"/>
                  </a:ext>
                </a:extLst>
              </a:tr>
              <a:tr h="416424">
                <a:tc>
                  <a:txBody>
                    <a:bodyPr/>
                    <a:lstStyle/>
                    <a:p>
                      <a:pPr algn="l"/>
                      <a:r>
                        <a:rPr lang="en-US" sz="1600" b="0" i="0" u="none" strike="noStrike" kern="1200" baseline="0" dirty="0" smtClean="0">
                          <a:solidFill>
                            <a:schemeClr val="dk1"/>
                          </a:solidFill>
                          <a:latin typeface="+mn-lt"/>
                          <a:ea typeface="+mn-ea"/>
                          <a:cs typeface="+mn-cs"/>
                        </a:rPr>
                        <a:t>COEDIT</a:t>
                      </a:r>
                      <a:endParaRPr lang="en-US" sz="1600" dirty="0"/>
                    </a:p>
                  </a:txBody>
                  <a:tcPr anchor="ctr"/>
                </a:tc>
                <a:tc>
                  <a:txBody>
                    <a:bodyPr/>
                    <a:lstStyle/>
                    <a:p>
                      <a:pPr algn="l"/>
                      <a:r>
                        <a:rPr lang="en-US" sz="1600" dirty="0" smtClean="0"/>
                        <a:t>user-POI matrix </a:t>
                      </a:r>
                      <a:r>
                        <a:rPr lang="en-US" altLang="zh-CN" sz="1600" dirty="0" smtClean="0"/>
                        <a:t>used as</a:t>
                      </a:r>
                      <a:r>
                        <a:rPr lang="en-US" sz="1600" dirty="0" smtClean="0"/>
                        <a:t> the auxiliary information</a:t>
                      </a:r>
                      <a:r>
                        <a:rPr lang="en-US" sz="1600" baseline="0" dirty="0" smtClean="0"/>
                        <a:t> </a:t>
                      </a:r>
                      <a:r>
                        <a:rPr lang="en-US" sz="1600" dirty="0" smtClean="0"/>
                        <a:t>source, applied transfer learning</a:t>
                      </a:r>
                      <a:endParaRPr lang="en-US" sz="1600" dirty="0"/>
                    </a:p>
                  </a:txBody>
                  <a:tcPr anchor="ctr"/>
                </a:tc>
                <a:extLst>
                  <a:ext uri="{0D108BD9-81ED-4DB2-BD59-A6C34878D82A}">
                    <a16:rowId xmlns:a16="http://schemas.microsoft.com/office/drawing/2014/main" val="2408286453"/>
                  </a:ext>
                </a:extLst>
              </a:tr>
            </a:tbl>
          </a:graphicData>
        </a:graphic>
      </p:graphicFrame>
      <p:pic>
        <p:nvPicPr>
          <p:cNvPr id="16" name="Picture 15"/>
          <p:cNvPicPr>
            <a:picLocks noChangeAspect="1"/>
          </p:cNvPicPr>
          <p:nvPr/>
        </p:nvPicPr>
        <p:blipFill>
          <a:blip r:embed="rId4"/>
          <a:stretch>
            <a:fillRect/>
          </a:stretch>
        </p:blipFill>
        <p:spPr>
          <a:xfrm>
            <a:off x="7103659" y="1665356"/>
            <a:ext cx="3374793" cy="1514572"/>
          </a:xfrm>
          <a:prstGeom prst="rect">
            <a:avLst/>
          </a:prstGeom>
        </p:spPr>
      </p:pic>
      <p:sp>
        <p:nvSpPr>
          <p:cNvPr id="18" name="Content Placeholder 2"/>
          <p:cNvSpPr txBox="1">
            <a:spLocks/>
          </p:cNvSpPr>
          <p:nvPr/>
        </p:nvSpPr>
        <p:spPr>
          <a:xfrm>
            <a:off x="6740877" y="1212833"/>
            <a:ext cx="5273299" cy="545648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2575" indent="-282575">
              <a:buFont typeface="Arial" panose="020B0604020202020204" pitchFamily="34" charset="0"/>
              <a:buChar char="•"/>
            </a:pPr>
            <a:r>
              <a:rPr lang="en-US" dirty="0" smtClean="0"/>
              <a:t>Measurement</a:t>
            </a:r>
            <a:endParaRPr lang="en-US" dirty="0"/>
          </a:p>
        </p:txBody>
      </p:sp>
    </p:spTree>
    <p:extLst>
      <p:ext uri="{BB962C8B-B14F-4D97-AF65-F5344CB8AC3E}">
        <p14:creationId xmlns:p14="http://schemas.microsoft.com/office/powerpoint/2010/main" val="267454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7471" y="1212833"/>
            <a:ext cx="7297500" cy="5456481"/>
          </a:xfrm>
        </p:spPr>
        <p:txBody>
          <a:bodyPr>
            <a:normAutofit/>
          </a:bodyPr>
          <a:lstStyle/>
          <a:p>
            <a:pPr marL="538607" lvl="1" indent="-282575">
              <a:buFont typeface="Arial" panose="020B0604020202020204" pitchFamily="34" charset="0"/>
              <a:buChar char="•"/>
            </a:pPr>
            <a:endParaRPr lang="en-US" dirty="0"/>
          </a:p>
          <a:p>
            <a:pPr marL="282575" indent="-282575">
              <a:buFont typeface="Arial" panose="020B0604020202020204" pitchFamily="34" charset="0"/>
              <a:buChar char="•"/>
            </a:pPr>
            <a:endParaRPr lang="en-US" dirty="0" smtClean="0"/>
          </a:p>
          <a:p>
            <a:pPr marL="282575" indent="-282575">
              <a:buFont typeface="Arial" panose="020B0604020202020204" pitchFamily="34" charset="0"/>
              <a:buChar char="•"/>
            </a:pPr>
            <a:endParaRPr lang="en-US" dirty="0" smtClean="0"/>
          </a:p>
          <a:p>
            <a:pPr marL="282575" indent="-282575">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13" name="Rectangle 12"/>
              <p:cNvSpPr/>
              <p:nvPr/>
            </p:nvSpPr>
            <p:spPr bwMode="auto">
              <a:xfrm flipH="1">
                <a:off x="0" y="5671210"/>
                <a:ext cx="12192000" cy="1057701"/>
              </a:xfrm>
              <a:prstGeom prst="rect">
                <a:avLst/>
              </a:prstGeom>
              <a:solidFill>
                <a:schemeClr val="accent1"/>
              </a:solidFill>
              <a:ln>
                <a:solidFill>
                  <a:schemeClr val="accent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200" tIns="45600" rIns="91200" bIns="45600" numCol="1" rtlCol="0" anchor="b" anchorCtr="0" compatLnSpc="1">
                <a:prstTxWarp prst="textNoShape">
                  <a:avLst/>
                </a:prstTxWarp>
              </a:bodyPr>
              <a:lstStyle/>
              <a:p>
                <a:pPr marL="231775" indent="-231775" defTabSz="911795" fontAlgn="base">
                  <a:spcBef>
                    <a:spcPct val="0"/>
                  </a:spcBef>
                  <a:spcAft>
                    <a:spcPct val="0"/>
                  </a:spcAft>
                  <a:buFont typeface="Arial" panose="020B0604020202020204" pitchFamily="34" charset="0"/>
                  <a:buChar char="•"/>
                </a:pPr>
                <a:r>
                  <a:rPr lang="en-US" altLang="zh-CN" sz="2000" dirty="0" smtClean="0">
                    <a:solidFill>
                      <a:schemeClr val="bg1"/>
                    </a:solidFill>
                    <a:cs typeface="Segoe UI Light" pitchFamily="34" charset="0"/>
                  </a:rPr>
                  <a:t>Performance with parameter </a:t>
                </a:r>
                <a14:m>
                  <m:oMath xmlns:m="http://schemas.openxmlformats.org/officeDocument/2006/math">
                    <m:r>
                      <m:rPr>
                        <m:sty m:val="p"/>
                      </m:rPr>
                      <a:rPr lang="en-US" altLang="zh-CN" sz="2000" b="0" i="0" smtClean="0">
                        <a:solidFill>
                          <a:schemeClr val="bg1"/>
                        </a:solidFill>
                        <a:latin typeface="Cambria Math" panose="02040503050406030204" pitchFamily="18" charset="0"/>
                        <a:cs typeface="Segoe UI Light" pitchFamily="34" charset="0"/>
                      </a:rPr>
                      <m:t>T</m:t>
                    </m:r>
                  </m:oMath>
                </a14:m>
                <a:r>
                  <a:rPr lang="en-US" altLang="zh-CN" sz="2000" dirty="0" smtClean="0">
                    <a:solidFill>
                      <a:schemeClr val="bg1"/>
                    </a:solidFill>
                    <a:cs typeface="Segoe UI Light" pitchFamily="34" charset="0"/>
                  </a:rPr>
                  <a:t> and </a:t>
                </a:r>
                <a14:m>
                  <m:oMath xmlns:m="http://schemas.openxmlformats.org/officeDocument/2006/math">
                    <m:r>
                      <a:rPr lang="en-US" altLang="zh-CN" sz="2000" b="0" i="1" smtClean="0">
                        <a:solidFill>
                          <a:schemeClr val="bg1"/>
                        </a:solidFill>
                        <a:latin typeface="Cambria Math" panose="02040503050406030204" pitchFamily="18" charset="0"/>
                        <a:cs typeface="Segoe UI Light" pitchFamily="34" charset="0"/>
                      </a:rPr>
                      <m:t>𝜆</m:t>
                    </m:r>
                  </m:oMath>
                </a14:m>
                <a:endParaRPr lang="en-US" altLang="zh-CN" sz="2000" b="0" dirty="0" smtClean="0">
                  <a:solidFill>
                    <a:schemeClr val="bg1"/>
                  </a:solidFill>
                  <a:cs typeface="Segoe UI Light" pitchFamily="34" charset="0"/>
                </a:endParaRPr>
              </a:p>
              <a:p>
                <a:pPr marL="231775" indent="-231775" defTabSz="911795" fontAlgn="base">
                  <a:spcBef>
                    <a:spcPct val="0"/>
                  </a:spcBef>
                  <a:spcAft>
                    <a:spcPct val="0"/>
                  </a:spcAft>
                  <a:buFont typeface="Arial" panose="020B0604020202020204" pitchFamily="34" charset="0"/>
                  <a:buChar char="•"/>
                </a:pPr>
                <a:r>
                  <a:rPr lang="en-US" altLang="zh-CN" sz="2000" dirty="0" smtClean="0">
                    <a:solidFill>
                      <a:schemeClr val="bg1"/>
                    </a:solidFill>
                    <a:cs typeface="Segoe UI Light" pitchFamily="34" charset="0"/>
                  </a:rPr>
                  <a:t>Our model outperforms OF, MC and CRF, because frequency, transition frequency and stimuli intensity has been captured </a:t>
                </a:r>
                <a:endParaRPr lang="en-US" altLang="zh-CN" sz="2000" dirty="0">
                  <a:solidFill>
                    <a:schemeClr val="bg1"/>
                  </a:solidFill>
                  <a:cs typeface="Segoe UI Light"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bwMode="auto">
              <a:xfrm flipH="1">
                <a:off x="0" y="5671210"/>
                <a:ext cx="12192000" cy="1057701"/>
              </a:xfrm>
              <a:prstGeom prst="rect">
                <a:avLst/>
              </a:prstGeom>
              <a:blipFill>
                <a:blip r:embed="rId3"/>
                <a:stretch>
                  <a:fillRect l="-400" b="-9659"/>
                </a:stretch>
              </a:blipFill>
              <a:ln>
                <a:solidFill>
                  <a:schemeClr val="accent1"/>
                </a:solidFill>
                <a:headEnd type="none" w="med" len="med"/>
                <a:tailEnd type="none" w="med" len="med"/>
              </a:ln>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95535" y="20471"/>
            <a:ext cx="12012659" cy="5516078"/>
          </a:xfrm>
          <a:prstGeom prst="rect">
            <a:avLst/>
          </a:prstGeom>
        </p:spPr>
      </p:pic>
    </p:spTree>
    <p:extLst>
      <p:ext uri="{BB962C8B-B14F-4D97-AF65-F5344CB8AC3E}">
        <p14:creationId xmlns:p14="http://schemas.microsoft.com/office/powerpoint/2010/main" val="157982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ivedollartraveller.com/wp-content/uploads/2013/03/impulse-buy-carto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092" y="1581132"/>
            <a:ext cx="3656116" cy="52768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816779" y="360456"/>
            <a:ext cx="6257990" cy="584775"/>
          </a:xfrm>
          <a:prstGeom prst="rect">
            <a:avLst/>
          </a:prstGeom>
        </p:spPr>
        <p:txBody>
          <a:bodyPr wrap="square">
            <a:spAutoFit/>
          </a:bodyPr>
          <a:lstStyle/>
          <a:p>
            <a:r>
              <a:rPr lang="en-US" sz="3200" dirty="0"/>
              <a:t>	</a:t>
            </a:r>
          </a:p>
        </p:txBody>
      </p:sp>
      <p:sp>
        <p:nvSpPr>
          <p:cNvPr id="6" name="Title 5"/>
          <p:cNvSpPr>
            <a:spLocks noGrp="1"/>
          </p:cNvSpPr>
          <p:nvPr>
            <p:ph type="title"/>
          </p:nvPr>
        </p:nvSpPr>
        <p:spPr>
          <a:xfrm>
            <a:off x="676657" y="210987"/>
            <a:ext cx="10143744" cy="844090"/>
          </a:xfrm>
        </p:spPr>
        <p:txBody>
          <a:bodyPr/>
          <a:lstStyle/>
          <a:p>
            <a:r>
              <a:rPr lang="en-US" dirty="0" smtClean="0"/>
              <a:t>Consumer Impulsivity</a:t>
            </a:r>
            <a:endParaRPr lang="en-US" dirty="0"/>
          </a:p>
        </p:txBody>
      </p:sp>
      <p:sp>
        <p:nvSpPr>
          <p:cNvPr id="4" name="Content Placeholder 3"/>
          <p:cNvSpPr>
            <a:spLocks noGrp="1"/>
          </p:cNvSpPr>
          <p:nvPr>
            <p:ph idx="1"/>
          </p:nvPr>
        </p:nvSpPr>
        <p:spPr>
          <a:xfrm>
            <a:off x="5451231" y="1094700"/>
            <a:ext cx="5979150" cy="5763300"/>
          </a:xfrm>
        </p:spPr>
        <p:txBody>
          <a:bodyPr>
            <a:normAutofit fontScale="55000" lnSpcReduction="20000"/>
          </a:bodyPr>
          <a:lstStyle/>
          <a:p>
            <a:pPr marL="457200" indent="-457200">
              <a:buFont typeface="Arial" panose="020B0604020202020204" pitchFamily="34" charset="0"/>
              <a:buChar char="•"/>
            </a:pPr>
            <a:endParaRPr lang="en-US" sz="3900" dirty="0" smtClean="0"/>
          </a:p>
          <a:p>
            <a:pPr marL="280988" lvl="1" indent="-280988">
              <a:spcBef>
                <a:spcPts val="1300"/>
              </a:spcBef>
              <a:buFont typeface="Arial" panose="020B0604020202020204" pitchFamily="34" charset="0"/>
              <a:buChar char="•"/>
            </a:pPr>
            <a:r>
              <a:rPr lang="en-US" altLang="zh-CN" sz="5100" dirty="0" smtClean="0"/>
              <a:t>In psychology, consumer </a:t>
            </a:r>
            <a:r>
              <a:rPr lang="en-US" altLang="zh-CN" sz="5100" dirty="0"/>
              <a:t>impulsivity </a:t>
            </a:r>
            <a:r>
              <a:rPr lang="en-US" altLang="zh-CN" sz="5100" dirty="0" smtClean="0"/>
              <a:t>is one </a:t>
            </a:r>
            <a:r>
              <a:rPr lang="en-US" altLang="zh-CN" sz="5100" dirty="0"/>
              <a:t>attribute contained in term of </a:t>
            </a:r>
            <a:r>
              <a:rPr lang="en-US" altLang="zh-CN" sz="5100" dirty="0" smtClean="0"/>
              <a:t>general impulsivity</a:t>
            </a:r>
          </a:p>
          <a:p>
            <a:pPr marL="885825" lvl="2" indent="-428625">
              <a:spcBef>
                <a:spcPts val="1300"/>
              </a:spcBef>
              <a:buFont typeface="Wingdings" panose="05000000000000000000" pitchFamily="2" charset="2"/>
              <a:buChar char="q"/>
            </a:pPr>
            <a:r>
              <a:rPr lang="en-US" altLang="zh-CN" sz="4500" dirty="0"/>
              <a:t>A psychological characteristic measured in an individual making a consumption</a:t>
            </a:r>
          </a:p>
          <a:p>
            <a:pPr marL="885825" lvl="2" indent="-428625">
              <a:spcBef>
                <a:spcPts val="1300"/>
              </a:spcBef>
              <a:buFont typeface="Wingdings" panose="05000000000000000000" pitchFamily="2" charset="2"/>
              <a:buChar char="q"/>
            </a:pPr>
            <a:r>
              <a:rPr lang="en-US" altLang="zh-CN" sz="4500" dirty="0"/>
              <a:t>The tendency to act on a whim, and is behavior characterized by limited forethought, reflection, and consideration of the consequences</a:t>
            </a:r>
          </a:p>
          <a:p>
            <a:pPr marL="0" lvl="1" indent="0">
              <a:spcBef>
                <a:spcPts val="1300"/>
              </a:spcBef>
              <a:buNone/>
            </a:pPr>
            <a:endParaRPr lang="en-US" altLang="zh-CN" sz="5100" dirty="0" smtClean="0"/>
          </a:p>
          <a:p>
            <a:pPr marL="280988" lvl="1" indent="-280988">
              <a:spcBef>
                <a:spcPts val="1300"/>
              </a:spcBef>
              <a:buFont typeface="Arial" panose="020B0604020202020204" pitchFamily="34" charset="0"/>
              <a:buChar char="•"/>
            </a:pPr>
            <a:r>
              <a:rPr lang="en-US" altLang="zh-CN" sz="5100" dirty="0" smtClean="0"/>
              <a:t>A </a:t>
            </a:r>
            <a:r>
              <a:rPr lang="en-US" altLang="zh-CN" sz="5100" dirty="0"/>
              <a:t>typical legend example in Data Mining</a:t>
            </a:r>
          </a:p>
          <a:p>
            <a:pPr marL="914400" lvl="2" indent="-457200">
              <a:spcBef>
                <a:spcPts val="1300"/>
              </a:spcBef>
              <a:buFont typeface="Wingdings" panose="05000000000000000000" pitchFamily="2" charset="2"/>
              <a:buChar char="q"/>
            </a:pPr>
            <a:r>
              <a:rPr lang="en-US" altLang="zh-CN" sz="4500" dirty="0"/>
              <a:t>The Tale of Diaper and Beer </a:t>
            </a:r>
            <a:endParaRPr lang="en-US" sz="45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81303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64166" y="144401"/>
            <a:ext cx="10782300" cy="1421058"/>
          </a:xfrm>
        </p:spPr>
        <p:txBody>
          <a:bodyPr/>
          <a:lstStyle/>
          <a:p>
            <a:r>
              <a:rPr lang="en-US" dirty="0" smtClean="0"/>
              <a:t>Discussion</a:t>
            </a:r>
            <a:endParaRPr lang="en-US" dirty="0"/>
          </a:p>
        </p:txBody>
      </p:sp>
      <p:sp>
        <p:nvSpPr>
          <p:cNvPr id="5" name="Content Placeholder 4"/>
          <p:cNvSpPr>
            <a:spLocks noGrp="1"/>
          </p:cNvSpPr>
          <p:nvPr>
            <p:ph type="subTitle" idx="1"/>
          </p:nvPr>
        </p:nvSpPr>
        <p:spPr>
          <a:xfrm>
            <a:off x="464166" y="1461915"/>
            <a:ext cx="11609155" cy="4495332"/>
          </a:xfrm>
        </p:spPr>
        <p:txBody>
          <a:bodyPr>
            <a:noAutofit/>
          </a:bodyPr>
          <a:lstStyle/>
          <a:p>
            <a:pPr marL="457200" indent="-457200">
              <a:buFont typeface="Arial"/>
              <a:buChar char="•"/>
            </a:pPr>
            <a:r>
              <a:rPr lang="en-US" altLang="zh-CN" dirty="0" smtClean="0"/>
              <a:t>Generalization</a:t>
            </a:r>
          </a:p>
          <a:p>
            <a:pPr marL="914400" lvl="1" indent="-457200" algn="l">
              <a:buFont typeface="Arial"/>
              <a:buChar char="•"/>
            </a:pPr>
            <a:r>
              <a:rPr lang="en-US" altLang="zh-CN" sz="2400" dirty="0" smtClean="0">
                <a:solidFill>
                  <a:schemeClr val="bg1"/>
                </a:solidFill>
              </a:rPr>
              <a:t>Other stimuli can be incorporated into DOS computation, such as TV advertisements, offline promotions</a:t>
            </a:r>
          </a:p>
          <a:p>
            <a:pPr marL="457200" indent="-457200">
              <a:buFont typeface="Arial"/>
              <a:buChar char="•"/>
            </a:pPr>
            <a:r>
              <a:rPr lang="en-US" altLang="zh-CN" dirty="0" smtClean="0"/>
              <a:t>Limitation</a:t>
            </a:r>
          </a:p>
          <a:p>
            <a:pPr marL="914400" lvl="1" indent="-457200" algn="l">
              <a:buFont typeface="Arial"/>
              <a:buChar char="•"/>
            </a:pPr>
            <a:r>
              <a:rPr lang="en-US" altLang="zh-CN" sz="2400" dirty="0">
                <a:solidFill>
                  <a:schemeClr val="bg1"/>
                </a:solidFill>
              </a:rPr>
              <a:t>Other factors that influence consumption decision, e.g., spatial distance, mood, financial status</a:t>
            </a:r>
          </a:p>
          <a:p>
            <a:pPr marL="914400" lvl="1" indent="-457200" algn="l">
              <a:buFont typeface="Arial"/>
              <a:buChar char="•"/>
            </a:pPr>
            <a:r>
              <a:rPr lang="en-US" altLang="zh-CN" sz="2400" dirty="0">
                <a:solidFill>
                  <a:schemeClr val="bg1"/>
                </a:solidFill>
              </a:rPr>
              <a:t>Stimuli intensity does not consider sentiment</a:t>
            </a:r>
          </a:p>
          <a:p>
            <a:pPr marL="914400" lvl="1" indent="-457200" algn="l">
              <a:buFont typeface="Arial"/>
              <a:buChar char="•"/>
            </a:pPr>
            <a:r>
              <a:rPr lang="en-US" altLang="zh-CN" sz="2400" dirty="0">
                <a:solidFill>
                  <a:schemeClr val="bg1"/>
                </a:solidFill>
              </a:rPr>
              <a:t>Social influence is ignored, friends with different tie strength have different impact</a:t>
            </a:r>
          </a:p>
          <a:p>
            <a:pPr marL="914400" lvl="1" indent="-457200" algn="l">
              <a:buFont typeface="Arial"/>
              <a:buChar char="•"/>
            </a:pPr>
            <a:r>
              <a:rPr lang="en-US" altLang="zh-CN" sz="2400" dirty="0">
                <a:solidFill>
                  <a:schemeClr val="bg1"/>
                </a:solidFill>
              </a:rPr>
              <a:t>Check-in in a store does not absolutely imply consuming anything </a:t>
            </a:r>
          </a:p>
          <a:p>
            <a:pPr marL="457200" indent="-457200">
              <a:buFont typeface="Arial"/>
              <a:buChar char="•"/>
            </a:pPr>
            <a:r>
              <a:rPr lang="en-US" altLang="zh-CN" dirty="0" smtClean="0"/>
              <a:t>Privacy and ethical </a:t>
            </a:r>
            <a:r>
              <a:rPr lang="en-US" altLang="zh-CN" dirty="0"/>
              <a:t>i</a:t>
            </a:r>
            <a:r>
              <a:rPr lang="en-US" altLang="zh-CN" dirty="0" smtClean="0"/>
              <a:t>ssues </a:t>
            </a:r>
          </a:p>
          <a:p>
            <a:pPr marL="914400" lvl="1" indent="-457200" algn="l">
              <a:buFont typeface="Arial"/>
              <a:buChar char="•"/>
            </a:pPr>
            <a:r>
              <a:rPr lang="en-US" altLang="zh-CN" sz="2400" dirty="0">
                <a:solidFill>
                  <a:schemeClr val="bg1"/>
                </a:solidFill>
                <a:latin typeface="+mn-lt"/>
              </a:rPr>
              <a:t>The account linkage is self-disclosed, but users might not have enough attention</a:t>
            </a:r>
          </a:p>
          <a:p>
            <a:pPr marL="914400" lvl="1" indent="-457200" algn="l">
              <a:buFont typeface="Arial"/>
              <a:buChar char="•"/>
            </a:pPr>
            <a:r>
              <a:rPr lang="en-US" altLang="zh-CN" sz="2400" dirty="0">
                <a:solidFill>
                  <a:schemeClr val="bg1"/>
                </a:solidFill>
                <a:latin typeface="+mn-lt"/>
              </a:rPr>
              <a:t>Ethical risks of using impulsivity to interface consumer’s decision</a:t>
            </a:r>
          </a:p>
          <a:p>
            <a:pPr lvl="1"/>
            <a:endParaRPr lang="en-US" altLang="zh-CN" dirty="0" smtClean="0"/>
          </a:p>
        </p:txBody>
      </p:sp>
    </p:spTree>
    <p:extLst>
      <p:ext uri="{BB962C8B-B14F-4D97-AF65-F5344CB8AC3E}">
        <p14:creationId xmlns:p14="http://schemas.microsoft.com/office/powerpoint/2010/main" val="205808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64166" y="144401"/>
            <a:ext cx="10782300" cy="1421058"/>
          </a:xfrm>
        </p:spPr>
        <p:txBody>
          <a:bodyPr/>
          <a:lstStyle/>
          <a:p>
            <a:r>
              <a:rPr lang="en-US" dirty="0" smtClean="0"/>
              <a:t>Summary</a:t>
            </a:r>
            <a:endParaRPr lang="en-US" dirty="0"/>
          </a:p>
        </p:txBody>
      </p:sp>
      <p:sp>
        <p:nvSpPr>
          <p:cNvPr id="5" name="Content Placeholder 4"/>
          <p:cNvSpPr>
            <a:spLocks noGrp="1"/>
          </p:cNvSpPr>
          <p:nvPr>
            <p:ph type="subTitle" idx="1"/>
          </p:nvPr>
        </p:nvSpPr>
        <p:spPr>
          <a:xfrm>
            <a:off x="464166" y="1707575"/>
            <a:ext cx="11609155" cy="4495332"/>
          </a:xfrm>
        </p:spPr>
        <p:txBody>
          <a:bodyPr>
            <a:noAutofit/>
          </a:bodyPr>
          <a:lstStyle/>
          <a:p>
            <a:pPr marL="457200" indent="-457200">
              <a:buFont typeface="Arial"/>
              <a:buChar char="•"/>
            </a:pPr>
            <a:r>
              <a:rPr lang="en-US" altLang="zh-CN" dirty="0" smtClean="0"/>
              <a:t>Developed </a:t>
            </a:r>
            <a:r>
              <a:rPr lang="en-US" altLang="zh-CN" dirty="0"/>
              <a:t>a Bayesian approach to model </a:t>
            </a:r>
            <a:r>
              <a:rPr lang="en-US" altLang="zh-CN" dirty="0" smtClean="0"/>
              <a:t>consumer impulsivity </a:t>
            </a:r>
            <a:r>
              <a:rPr lang="en-US" altLang="zh-CN" dirty="0"/>
              <a:t>by leveraging </a:t>
            </a:r>
            <a:r>
              <a:rPr lang="en-US" altLang="zh-CN" dirty="0" smtClean="0"/>
              <a:t>consumer behavior and perceived stimuli </a:t>
            </a:r>
            <a:r>
              <a:rPr lang="en-US" altLang="zh-CN" dirty="0"/>
              <a:t>on social networks </a:t>
            </a:r>
            <a:endParaRPr lang="en-US" altLang="zh-CN" dirty="0" smtClean="0"/>
          </a:p>
          <a:p>
            <a:pPr marL="457200" indent="-457200">
              <a:buFont typeface="Arial"/>
              <a:buChar char="•"/>
            </a:pPr>
            <a:r>
              <a:rPr lang="en-US" altLang="zh-CN" dirty="0" smtClean="0"/>
              <a:t>Offer </a:t>
            </a:r>
            <a:r>
              <a:rPr lang="en-US" altLang="zh-CN" dirty="0"/>
              <a:t>in-depth analytics in exploring consumer </a:t>
            </a:r>
            <a:r>
              <a:rPr lang="en-US" altLang="zh-CN" dirty="0" smtClean="0"/>
              <a:t>impulsivity in </a:t>
            </a:r>
            <a:r>
              <a:rPr lang="en-US" altLang="zh-CN" dirty="0"/>
              <a:t>both offline and </a:t>
            </a:r>
            <a:r>
              <a:rPr lang="en-US" altLang="zh-CN" dirty="0" smtClean="0"/>
              <a:t>online consumption </a:t>
            </a:r>
            <a:r>
              <a:rPr lang="en-US" altLang="zh-CN" dirty="0"/>
              <a:t>domains. </a:t>
            </a:r>
          </a:p>
          <a:p>
            <a:pPr marL="457200" indent="-457200">
              <a:buFont typeface="Arial"/>
              <a:buChar char="•"/>
            </a:pPr>
            <a:r>
              <a:rPr lang="en-US" altLang="zh-CN" dirty="0" smtClean="0"/>
              <a:t>Conduct extensive experiments to evaluate the effectiveness of CIA and its prediction performance. </a:t>
            </a:r>
          </a:p>
        </p:txBody>
      </p:sp>
      <p:pic>
        <p:nvPicPr>
          <p:cNvPr id="6" name="Picture 11"/>
          <p:cNvPicPr>
            <a:picLocks noChangeAspect="1"/>
          </p:cNvPicPr>
          <p:nvPr/>
        </p:nvPicPr>
        <p:blipFill>
          <a:blip r:embed="rId3" cstate="print"/>
          <a:stretch>
            <a:fillRect/>
          </a:stretch>
        </p:blipFill>
        <p:spPr>
          <a:xfrm>
            <a:off x="7834286" y="6202907"/>
            <a:ext cx="4239035" cy="417772"/>
          </a:xfrm>
          <a:prstGeom prst="rect">
            <a:avLst/>
          </a:prstGeom>
        </p:spPr>
      </p:pic>
      <p:sp>
        <p:nvSpPr>
          <p:cNvPr id="7" name="标题 1"/>
          <p:cNvSpPr txBox="1">
            <a:spLocks/>
          </p:cNvSpPr>
          <p:nvPr/>
        </p:nvSpPr>
        <p:spPr>
          <a:xfrm>
            <a:off x="8060662" y="5306067"/>
            <a:ext cx="3492168" cy="7830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pc="-120" dirty="0" smtClean="0">
                <a:solidFill>
                  <a:schemeClr val="bg1"/>
                </a:solidFill>
                <a:latin typeface="Calibri Light" panose="020F0302020204030204" pitchFamily="34" charset="0"/>
              </a:rPr>
              <a:t>Fuzheng Zhang</a:t>
            </a:r>
            <a:endParaRPr lang="zh-CN" altLang="en-US" sz="3600" spc="-12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107130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149062" y="2519111"/>
            <a:ext cx="3848527" cy="1421058"/>
          </a:xfrm>
        </p:spPr>
        <p:txBody>
          <a:bodyPr/>
          <a:lstStyle/>
          <a:p>
            <a:r>
              <a:rPr lang="en-US" dirty="0" smtClean="0"/>
              <a:t>Thanks!</a:t>
            </a:r>
            <a:endParaRPr lang="en-US" dirty="0"/>
          </a:p>
        </p:txBody>
      </p:sp>
    </p:spTree>
    <p:extLst>
      <p:ext uri="{BB962C8B-B14F-4D97-AF65-F5344CB8AC3E}">
        <p14:creationId xmlns:p14="http://schemas.microsoft.com/office/powerpoint/2010/main" val="94807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16779" y="360456"/>
            <a:ext cx="6257990" cy="584775"/>
          </a:xfrm>
          <a:prstGeom prst="rect">
            <a:avLst/>
          </a:prstGeom>
        </p:spPr>
        <p:txBody>
          <a:bodyPr wrap="square">
            <a:spAutoFit/>
          </a:bodyPr>
          <a:lstStyle/>
          <a:p>
            <a:r>
              <a:rPr lang="en-US" sz="3200" dirty="0"/>
              <a:t>	</a:t>
            </a:r>
          </a:p>
        </p:txBody>
      </p:sp>
      <p:sp>
        <p:nvSpPr>
          <p:cNvPr id="4" name="Content Placeholder 3"/>
          <p:cNvSpPr>
            <a:spLocks noGrp="1"/>
          </p:cNvSpPr>
          <p:nvPr>
            <p:ph idx="1"/>
          </p:nvPr>
        </p:nvSpPr>
        <p:spPr>
          <a:xfrm>
            <a:off x="8103265" y="239837"/>
            <a:ext cx="3971504" cy="5042406"/>
          </a:xfrm>
        </p:spPr>
        <p:txBody>
          <a:bodyPr>
            <a:normAutofit/>
          </a:bodyPr>
          <a:lstStyle/>
          <a:p>
            <a:pPr marL="287338" lvl="1" indent="-287338">
              <a:spcBef>
                <a:spcPts val="1300"/>
              </a:spcBef>
              <a:buFont typeface="Arial" panose="020B0604020202020204" pitchFamily="34" charset="0"/>
              <a:buChar char="•"/>
            </a:pPr>
            <a:r>
              <a:rPr lang="en-US" sz="2800" dirty="0"/>
              <a:t>From Princeton Survey Research Associates International for </a:t>
            </a:r>
            <a:r>
              <a:rPr lang="en-US" sz="2800" dirty="0" smtClean="0"/>
              <a:t>CreditCards.com</a:t>
            </a:r>
          </a:p>
          <a:p>
            <a:pPr marL="739775" lvl="1" indent="-452438">
              <a:buFont typeface="Wingdings" panose="05000000000000000000" pitchFamily="2" charset="2"/>
              <a:buChar char="q"/>
              <a:tabLst>
                <a:tab pos="400050" algn="l"/>
              </a:tabLst>
            </a:pPr>
            <a:r>
              <a:rPr lang="en-US" sz="2800" dirty="0"/>
              <a:t>T</a:t>
            </a:r>
            <a:r>
              <a:rPr lang="en-US" sz="2800" dirty="0" smtClean="0"/>
              <a:t>elephone </a:t>
            </a:r>
            <a:r>
              <a:rPr lang="en-US" sz="2800" dirty="0"/>
              <a:t>survey of 1,000 adult Americans, </a:t>
            </a:r>
            <a:r>
              <a:rPr lang="en-US" sz="2800" dirty="0" smtClean="0"/>
              <a:t>75% said </a:t>
            </a:r>
            <a:r>
              <a:rPr lang="en-US" sz="2800" dirty="0"/>
              <a:t>they had made an impulse </a:t>
            </a:r>
            <a:r>
              <a:rPr lang="en-US" sz="2800" dirty="0" smtClean="0"/>
              <a:t>purchase</a:t>
            </a:r>
            <a:endParaRPr lang="en-US" sz="2800" dirty="0"/>
          </a:p>
        </p:txBody>
      </p:sp>
      <p:pic>
        <p:nvPicPr>
          <p:cNvPr id="5" name="Picture 4"/>
          <p:cNvPicPr>
            <a:picLocks noChangeAspect="1"/>
          </p:cNvPicPr>
          <p:nvPr/>
        </p:nvPicPr>
        <p:blipFill>
          <a:blip r:embed="rId3"/>
          <a:stretch>
            <a:fillRect/>
          </a:stretch>
        </p:blipFill>
        <p:spPr>
          <a:xfrm>
            <a:off x="133489" y="1476455"/>
            <a:ext cx="7765185" cy="4584712"/>
          </a:xfrm>
          <a:prstGeom prst="rect">
            <a:avLst/>
          </a:prstGeom>
        </p:spPr>
      </p:pic>
      <p:sp>
        <p:nvSpPr>
          <p:cNvPr id="7" name="Rectangle 6"/>
          <p:cNvSpPr/>
          <p:nvPr/>
        </p:nvSpPr>
        <p:spPr>
          <a:xfrm>
            <a:off x="1907525" y="692682"/>
            <a:ext cx="4391908" cy="523220"/>
          </a:xfrm>
          <a:prstGeom prst="rect">
            <a:avLst/>
          </a:prstGeom>
        </p:spPr>
        <p:txBody>
          <a:bodyPr wrap="none">
            <a:spAutoFit/>
          </a:bodyPr>
          <a:lstStyle/>
          <a:p>
            <a:r>
              <a:rPr lang="en-US" sz="2800" b="1" dirty="0" smtClean="0">
                <a:solidFill>
                  <a:srgbClr val="00B0F0"/>
                </a:solidFill>
              </a:rPr>
              <a:t>Statistics on </a:t>
            </a:r>
            <a:r>
              <a:rPr lang="en-US" sz="2800" b="1" dirty="0">
                <a:solidFill>
                  <a:srgbClr val="00B0F0"/>
                </a:solidFill>
              </a:rPr>
              <a:t>i</a:t>
            </a:r>
            <a:r>
              <a:rPr lang="en-US" sz="2800" b="1" dirty="0" smtClean="0">
                <a:solidFill>
                  <a:srgbClr val="00B0F0"/>
                </a:solidFill>
              </a:rPr>
              <a:t>mpulsive buying</a:t>
            </a:r>
            <a:endParaRPr lang="en-US" sz="2000" b="1" dirty="0">
              <a:solidFill>
                <a:srgbClr val="00B0F0"/>
              </a:solidFill>
            </a:endParaRPr>
          </a:p>
        </p:txBody>
      </p:sp>
      <p:pic>
        <p:nvPicPr>
          <p:cNvPr id="8" name="Picture 7"/>
          <p:cNvPicPr>
            <a:picLocks noChangeAspect="1"/>
          </p:cNvPicPr>
          <p:nvPr/>
        </p:nvPicPr>
        <p:blipFill>
          <a:blip r:embed="rId4"/>
          <a:stretch>
            <a:fillRect/>
          </a:stretch>
        </p:blipFill>
        <p:spPr>
          <a:xfrm>
            <a:off x="8528514" y="3768811"/>
            <a:ext cx="3121005" cy="2944041"/>
          </a:xfrm>
          <a:prstGeom prst="rect">
            <a:avLst/>
          </a:prstGeom>
        </p:spPr>
      </p:pic>
      <p:sp>
        <p:nvSpPr>
          <p:cNvPr id="3" name="Oval 2"/>
          <p:cNvSpPr/>
          <p:nvPr/>
        </p:nvSpPr>
        <p:spPr>
          <a:xfrm>
            <a:off x="133489" y="1306286"/>
            <a:ext cx="2555282" cy="3178627"/>
          </a:xfrm>
          <a:prstGeom prst="ellipse">
            <a:avLst/>
          </a:prstGeom>
          <a:noFill/>
          <a:ln w="539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376762" y="1273629"/>
            <a:ext cx="2114309" cy="2848471"/>
          </a:xfrm>
          <a:prstGeom prst="ellipse">
            <a:avLst/>
          </a:prstGeom>
          <a:noFill/>
          <a:ln w="539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80235" y="3306806"/>
            <a:ext cx="2114309" cy="2848471"/>
          </a:xfrm>
          <a:prstGeom prst="ellipse">
            <a:avLst/>
          </a:prstGeom>
          <a:noFill/>
          <a:ln w="539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Oval 16"/>
          <p:cNvSpPr/>
          <p:nvPr/>
        </p:nvSpPr>
        <p:spPr>
          <a:xfrm>
            <a:off x="5584067" y="3132427"/>
            <a:ext cx="2114309" cy="2848471"/>
          </a:xfrm>
          <a:prstGeom prst="ellipse">
            <a:avLst/>
          </a:prstGeom>
          <a:noFill/>
          <a:ln w="539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3465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4" grpId="0" animBg="1"/>
      <p:bldP spid="14" grpId="1"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02987" y="0"/>
            <a:ext cx="7919584" cy="103246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smtClean="0">
                <a:solidFill>
                  <a:srgbClr val="0070C0"/>
                </a:solidFill>
                <a:cs typeface="Segoe UI" panose="020B0502040204020203" pitchFamily="34" charset="0"/>
              </a:rPr>
              <a:t>Related Work</a:t>
            </a:r>
            <a:endParaRPr lang="en-US" dirty="0">
              <a:solidFill>
                <a:srgbClr val="0070C0"/>
              </a:solidFill>
              <a:cs typeface="Segoe UI" panose="020B0502040204020203" pitchFamily="34" charset="0"/>
            </a:endParaRPr>
          </a:p>
        </p:txBody>
      </p:sp>
      <p:graphicFrame>
        <p:nvGraphicFramePr>
          <p:cNvPr id="6" name="Content Placeholder 10"/>
          <p:cNvGraphicFramePr>
            <a:graphicFrameLocks/>
          </p:cNvGraphicFramePr>
          <p:nvPr>
            <p:extLst>
              <p:ext uri="{D42A27DB-BD31-4B8C-83A1-F6EECF244321}">
                <p14:modId xmlns:p14="http://schemas.microsoft.com/office/powerpoint/2010/main" val="2956283930"/>
              </p:ext>
            </p:extLst>
          </p:nvPr>
        </p:nvGraphicFramePr>
        <p:xfrm>
          <a:off x="202987" y="898887"/>
          <a:ext cx="11871783" cy="2920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Table 7"/>
          <p:cNvGraphicFramePr>
            <a:graphicFrameLocks noGrp="1"/>
          </p:cNvGraphicFramePr>
          <p:nvPr>
            <p:extLst>
              <p:ext uri="{D42A27DB-BD31-4B8C-83A1-F6EECF244321}">
                <p14:modId xmlns:p14="http://schemas.microsoft.com/office/powerpoint/2010/main" val="513837857"/>
              </p:ext>
            </p:extLst>
          </p:nvPr>
        </p:nvGraphicFramePr>
        <p:xfrm>
          <a:off x="202987" y="1506680"/>
          <a:ext cx="11871783" cy="5286342"/>
        </p:xfrm>
        <a:graphic>
          <a:graphicData uri="http://schemas.openxmlformats.org/drawingml/2006/table">
            <a:tbl>
              <a:tblPr firstRow="1" bandRow="1">
                <a:tableStyleId>{5C22544A-7EE6-4342-B048-85BDC9FD1C3A}</a:tableStyleId>
              </a:tblPr>
              <a:tblGrid>
                <a:gridCol w="1340031">
                  <a:extLst>
                    <a:ext uri="{9D8B030D-6E8A-4147-A177-3AD203B41FA5}">
                      <a16:colId xmlns:a16="http://schemas.microsoft.com/office/drawing/2014/main" val="2415333858"/>
                    </a:ext>
                  </a:extLst>
                </a:gridCol>
                <a:gridCol w="889744">
                  <a:extLst>
                    <a:ext uri="{9D8B030D-6E8A-4147-A177-3AD203B41FA5}">
                      <a16:colId xmlns:a16="http://schemas.microsoft.com/office/drawing/2014/main" val="1810855324"/>
                    </a:ext>
                  </a:extLst>
                </a:gridCol>
                <a:gridCol w="7320838">
                  <a:extLst>
                    <a:ext uri="{9D8B030D-6E8A-4147-A177-3AD203B41FA5}">
                      <a16:colId xmlns:a16="http://schemas.microsoft.com/office/drawing/2014/main" val="3256165180"/>
                    </a:ext>
                  </a:extLst>
                </a:gridCol>
                <a:gridCol w="2321170">
                  <a:extLst>
                    <a:ext uri="{9D8B030D-6E8A-4147-A177-3AD203B41FA5}">
                      <a16:colId xmlns:a16="http://schemas.microsoft.com/office/drawing/2014/main" val="3818211033"/>
                    </a:ext>
                  </a:extLst>
                </a:gridCol>
              </a:tblGrid>
              <a:tr h="325570">
                <a:tc>
                  <a:txBody>
                    <a:bodyPr/>
                    <a:lstStyle/>
                    <a:p>
                      <a:pPr algn="ctr"/>
                      <a:r>
                        <a:rPr lang="en-US" sz="1600" dirty="0" smtClean="0"/>
                        <a:t>Author</a:t>
                      </a:r>
                      <a:endParaRPr lang="en-US" sz="1600" dirty="0"/>
                    </a:p>
                  </a:txBody>
                  <a:tcPr anchor="ctr"/>
                </a:tc>
                <a:tc>
                  <a:txBody>
                    <a:bodyPr/>
                    <a:lstStyle/>
                    <a:p>
                      <a:pPr algn="ctr"/>
                      <a:r>
                        <a:rPr lang="en-US" sz="1600" dirty="0" smtClean="0"/>
                        <a:t>Year</a:t>
                      </a:r>
                      <a:endParaRPr lang="en-US" sz="1600" dirty="0"/>
                    </a:p>
                  </a:txBody>
                  <a:tcPr anchor="ctr"/>
                </a:tc>
                <a:tc>
                  <a:txBody>
                    <a:bodyPr/>
                    <a:lstStyle/>
                    <a:p>
                      <a:pPr algn="ctr"/>
                      <a:r>
                        <a:rPr lang="en-US" sz="1600" dirty="0" smtClean="0"/>
                        <a:t>Contribution</a:t>
                      </a:r>
                      <a:endParaRPr lang="en-US" sz="1600" dirty="0"/>
                    </a:p>
                  </a:txBody>
                  <a:tcPr anchor="ctr"/>
                </a:tc>
                <a:tc>
                  <a:txBody>
                    <a:bodyPr/>
                    <a:lstStyle/>
                    <a:p>
                      <a:pPr algn="ctr"/>
                      <a:r>
                        <a:rPr lang="en-US" altLang="zh-CN" sz="1600" dirty="0" smtClean="0"/>
                        <a:t>Summary</a:t>
                      </a:r>
                      <a:endParaRPr lang="en-US" sz="1600" dirty="0"/>
                    </a:p>
                  </a:txBody>
                  <a:tcPr anchor="ctr"/>
                </a:tc>
                <a:extLst>
                  <a:ext uri="{0D108BD9-81ED-4DB2-BD59-A6C34878D82A}">
                    <a16:rowId xmlns:a16="http://schemas.microsoft.com/office/drawing/2014/main" val="566388739"/>
                  </a:ext>
                </a:extLst>
              </a:tr>
              <a:tr h="561942">
                <a:tc>
                  <a:txBody>
                    <a:bodyPr/>
                    <a:lstStyle/>
                    <a:p>
                      <a:pPr algn="ctr"/>
                      <a:r>
                        <a:rPr lang="en-US" sz="1600" b="1" dirty="0" smtClean="0"/>
                        <a:t>Clover</a:t>
                      </a:r>
                      <a:endParaRPr lang="en-US" sz="1600" b="1" dirty="0"/>
                    </a:p>
                  </a:txBody>
                  <a:tcPr anchor="ctr">
                    <a:solidFill>
                      <a:srgbClr val="FFFF00"/>
                    </a:solidFill>
                  </a:tcPr>
                </a:tc>
                <a:tc>
                  <a:txBody>
                    <a:bodyPr/>
                    <a:lstStyle/>
                    <a:p>
                      <a:pPr algn="ctr"/>
                      <a:r>
                        <a:rPr lang="en-US" sz="1600" b="1" dirty="0" smtClean="0"/>
                        <a:t>1950</a:t>
                      </a:r>
                      <a:endParaRPr lang="en-US" sz="1600" b="1" dirty="0"/>
                    </a:p>
                  </a:txBody>
                  <a:tcPr anchor="ctr">
                    <a:solidFill>
                      <a:srgbClr val="FFFF00"/>
                    </a:solidFill>
                  </a:tcPr>
                </a:tc>
                <a:tc>
                  <a:txBody>
                    <a:bodyPr/>
                    <a:lstStyle/>
                    <a:p>
                      <a:pPr algn="l"/>
                      <a:r>
                        <a:rPr lang="en-US" sz="1600" b="1" dirty="0" smtClean="0"/>
                        <a:t>First to study impulse</a:t>
                      </a:r>
                      <a:r>
                        <a:rPr lang="en-US" sz="1600" b="1" baseline="0" dirty="0" smtClean="0"/>
                        <a:t> buying, pointed out some product categories are more sold on impulse</a:t>
                      </a:r>
                      <a:endParaRPr lang="en-US" sz="1600" b="1" dirty="0"/>
                    </a:p>
                  </a:txBody>
                  <a:tcPr anchor="ctr">
                    <a:solidFill>
                      <a:srgbClr val="FFFF00"/>
                    </a:solidFill>
                  </a:tcPr>
                </a:tc>
                <a:tc rowSpan="2">
                  <a:txBody>
                    <a:bodyPr/>
                    <a:lstStyle/>
                    <a:p>
                      <a:pPr algn="l"/>
                      <a:r>
                        <a:rPr lang="en-US" sz="1600" b="1" dirty="0" smtClean="0"/>
                        <a:t>Only purchase itself is</a:t>
                      </a:r>
                      <a:r>
                        <a:rPr lang="en-US" sz="1600" b="1" baseline="0" dirty="0" smtClean="0"/>
                        <a:t> investigated, not focus on consumer</a:t>
                      </a:r>
                      <a:endParaRPr lang="en-US" sz="1600" b="1" dirty="0"/>
                    </a:p>
                  </a:txBody>
                  <a:tcPr anchor="ctr">
                    <a:solidFill>
                      <a:srgbClr val="FFFF00"/>
                    </a:solidFill>
                  </a:tcPr>
                </a:tc>
                <a:extLst>
                  <a:ext uri="{0D108BD9-81ED-4DB2-BD59-A6C34878D82A}">
                    <a16:rowId xmlns:a16="http://schemas.microsoft.com/office/drawing/2014/main" val="874588275"/>
                  </a:ext>
                </a:extLst>
              </a:tr>
              <a:tr h="325570">
                <a:tc>
                  <a:txBody>
                    <a:bodyPr/>
                    <a:lstStyle/>
                    <a:p>
                      <a:pPr algn="ctr"/>
                      <a:r>
                        <a:rPr lang="en-US" sz="1600" b="1" dirty="0" smtClean="0"/>
                        <a:t>Stern</a:t>
                      </a:r>
                      <a:endParaRPr lang="en-US" sz="1600" b="1" dirty="0"/>
                    </a:p>
                  </a:txBody>
                  <a:tcPr anchor="ctr">
                    <a:solidFill>
                      <a:srgbClr val="FFFF00"/>
                    </a:solidFill>
                  </a:tcPr>
                </a:tc>
                <a:tc>
                  <a:txBody>
                    <a:bodyPr/>
                    <a:lstStyle/>
                    <a:p>
                      <a:pPr algn="ctr"/>
                      <a:r>
                        <a:rPr lang="en-US" sz="1600" b="1" dirty="0" smtClean="0"/>
                        <a:t>1962</a:t>
                      </a:r>
                      <a:endParaRPr lang="en-US" sz="1600" b="1" dirty="0"/>
                    </a:p>
                  </a:txBody>
                  <a:tcPr anchor="ctr">
                    <a:solidFill>
                      <a:srgbClr val="FFFF00"/>
                    </a:solidFill>
                  </a:tcPr>
                </a:tc>
                <a:tc>
                  <a:txBody>
                    <a:bodyPr/>
                    <a:lstStyle/>
                    <a:p>
                      <a:pPr algn="l"/>
                      <a:r>
                        <a:rPr lang="en-US" sz="1600" b="1" dirty="0" smtClean="0"/>
                        <a:t>Defined impulse buying behavior by classifying as planned</a:t>
                      </a:r>
                      <a:r>
                        <a:rPr lang="en-US" sz="1600" b="1" baseline="0" dirty="0" smtClean="0"/>
                        <a:t> or</a:t>
                      </a:r>
                      <a:r>
                        <a:rPr lang="en-US" sz="1600" b="1" dirty="0" smtClean="0"/>
                        <a:t> impulsive</a:t>
                      </a:r>
                      <a:r>
                        <a:rPr lang="en-US" sz="1600" b="1" baseline="0" dirty="0" smtClean="0"/>
                        <a:t> </a:t>
                      </a:r>
                      <a:endParaRPr lang="en-US" sz="1600" b="1" dirty="0"/>
                    </a:p>
                  </a:txBody>
                  <a:tcPr anchor="ctr">
                    <a:solidFill>
                      <a:srgbClr val="FFFF00"/>
                    </a:solidFill>
                  </a:tcPr>
                </a:tc>
                <a:tc vMerge="1">
                  <a:txBody>
                    <a:bodyPr/>
                    <a:lstStyle/>
                    <a:p>
                      <a:endParaRPr lang="en-US" dirty="0"/>
                    </a:p>
                  </a:txBody>
                  <a:tcPr/>
                </a:tc>
                <a:extLst>
                  <a:ext uri="{0D108BD9-81ED-4DB2-BD59-A6C34878D82A}">
                    <a16:rowId xmlns:a16="http://schemas.microsoft.com/office/drawing/2014/main" val="1110539771"/>
                  </a:ext>
                </a:extLst>
              </a:tr>
              <a:tr h="561942">
                <a:tc>
                  <a:txBody>
                    <a:bodyPr/>
                    <a:lstStyle/>
                    <a:p>
                      <a:pPr algn="ctr"/>
                      <a:r>
                        <a:rPr lang="en-US" sz="1600" b="1" dirty="0" err="1" smtClean="0"/>
                        <a:t>Kollat</a:t>
                      </a:r>
                      <a:r>
                        <a:rPr lang="en-US" sz="1600" b="1" baseline="0" dirty="0" smtClean="0"/>
                        <a:t> </a:t>
                      </a:r>
                      <a:r>
                        <a:rPr lang="en-US" sz="1600" b="1" baseline="0" dirty="0" smtClean="0"/>
                        <a:t>et al.</a:t>
                      </a:r>
                      <a:endParaRPr lang="en-US" sz="1600" b="1" dirty="0"/>
                    </a:p>
                  </a:txBody>
                  <a:tcPr anchor="ctr">
                    <a:solidFill>
                      <a:srgbClr val="92D050"/>
                    </a:solidFill>
                  </a:tcPr>
                </a:tc>
                <a:tc>
                  <a:txBody>
                    <a:bodyPr/>
                    <a:lstStyle/>
                    <a:p>
                      <a:pPr algn="ctr"/>
                      <a:r>
                        <a:rPr lang="en-US" sz="1600" b="1" dirty="0" smtClean="0"/>
                        <a:t>1967</a:t>
                      </a:r>
                      <a:endParaRPr lang="en-US" sz="1600" b="1" dirty="0"/>
                    </a:p>
                  </a:txBody>
                  <a:tcPr anchor="ctr">
                    <a:solidFill>
                      <a:srgbClr val="92D050"/>
                    </a:solidFill>
                  </a:tcPr>
                </a:tc>
                <a:tc>
                  <a:txBody>
                    <a:bodyPr/>
                    <a:lstStyle/>
                    <a:p>
                      <a:pPr algn="l"/>
                      <a:r>
                        <a:rPr lang="en-US" sz="1600" b="1" dirty="0" smtClean="0"/>
                        <a:t>Argued</a:t>
                      </a:r>
                      <a:r>
                        <a:rPr lang="en-US" sz="1600" b="1" baseline="0" dirty="0" smtClean="0"/>
                        <a:t> that consumer’s characteristics and demographics influence the impulsive purchases</a:t>
                      </a:r>
                      <a:endParaRPr lang="en-US" sz="1600" b="1" dirty="0"/>
                    </a:p>
                  </a:txBody>
                  <a:tcPr anchor="ctr">
                    <a:solidFill>
                      <a:srgbClr val="92D050"/>
                    </a:solidFill>
                  </a:tcPr>
                </a:tc>
                <a:tc rowSpan="4">
                  <a:txBody>
                    <a:bodyPr/>
                    <a:lstStyle/>
                    <a:p>
                      <a:pPr algn="l"/>
                      <a:r>
                        <a:rPr lang="en-US" sz="1600" b="1" dirty="0" smtClean="0"/>
                        <a:t>Focus on consumer trait and social-influence</a:t>
                      </a:r>
                      <a:endParaRPr lang="en-US" sz="1600" b="1" dirty="0"/>
                    </a:p>
                  </a:txBody>
                  <a:tcPr anchor="ctr">
                    <a:solidFill>
                      <a:srgbClr val="92D050"/>
                    </a:solidFill>
                  </a:tcPr>
                </a:tc>
                <a:extLst>
                  <a:ext uri="{0D108BD9-81ED-4DB2-BD59-A6C34878D82A}">
                    <a16:rowId xmlns:a16="http://schemas.microsoft.com/office/drawing/2014/main" val="1998024426"/>
                  </a:ext>
                </a:extLst>
              </a:tr>
              <a:tr h="561942">
                <a:tc>
                  <a:txBody>
                    <a:bodyPr/>
                    <a:lstStyle/>
                    <a:p>
                      <a:pPr algn="ctr"/>
                      <a:r>
                        <a:rPr lang="en-US" sz="1600" b="1" i="0" u="none" strike="noStrike" kern="1200" baseline="0" dirty="0" smtClean="0">
                          <a:solidFill>
                            <a:schemeClr val="dk1"/>
                          </a:solidFill>
                          <a:latin typeface="+mn-lt"/>
                          <a:ea typeface="+mn-ea"/>
                          <a:cs typeface="+mn-cs"/>
                        </a:rPr>
                        <a:t>Weinberg et al.</a:t>
                      </a:r>
                      <a:endParaRPr lang="en-US" sz="1600" b="1" dirty="0"/>
                    </a:p>
                  </a:txBody>
                  <a:tcPr anchor="ctr">
                    <a:solidFill>
                      <a:srgbClr val="92D050"/>
                    </a:solidFill>
                  </a:tcPr>
                </a:tc>
                <a:tc>
                  <a:txBody>
                    <a:bodyPr/>
                    <a:lstStyle/>
                    <a:p>
                      <a:pPr algn="ctr"/>
                      <a:r>
                        <a:rPr lang="en-US" sz="1600" b="1" dirty="0" smtClean="0"/>
                        <a:t>1982</a:t>
                      </a:r>
                      <a:endParaRPr lang="en-US" sz="1600" b="1" dirty="0"/>
                    </a:p>
                  </a:txBody>
                  <a:tcPr anchor="ctr">
                    <a:solidFill>
                      <a:srgbClr val="92D050"/>
                    </a:solidFill>
                  </a:tcPr>
                </a:tc>
                <a:tc>
                  <a:txBody>
                    <a:bodyPr/>
                    <a:lstStyle/>
                    <a:p>
                      <a:pPr algn="l"/>
                      <a:r>
                        <a:rPr lang="en-US" sz="1600" b="1" dirty="0" smtClean="0"/>
                        <a:t>Impulsive consumers</a:t>
                      </a:r>
                      <a:r>
                        <a:rPr lang="en-US" sz="1600" b="1" baseline="0" dirty="0" smtClean="0"/>
                        <a:t> show greater emotions such as amusement, joy and delight</a:t>
                      </a:r>
                      <a:endParaRPr lang="en-US" sz="1600" b="1" dirty="0"/>
                    </a:p>
                  </a:txBody>
                  <a:tcPr anchor="ctr">
                    <a:solidFill>
                      <a:srgbClr val="92D050"/>
                    </a:solidFill>
                  </a:tcPr>
                </a:tc>
                <a:tc vMerge="1">
                  <a:txBody>
                    <a:bodyPr/>
                    <a:lstStyle/>
                    <a:p>
                      <a:endParaRPr lang="en-US" dirty="0"/>
                    </a:p>
                  </a:txBody>
                  <a:tcPr/>
                </a:tc>
                <a:extLst>
                  <a:ext uri="{0D108BD9-81ED-4DB2-BD59-A6C34878D82A}">
                    <a16:rowId xmlns:a16="http://schemas.microsoft.com/office/drawing/2014/main" val="2141419729"/>
                  </a:ext>
                </a:extLst>
              </a:tr>
              <a:tr h="561942">
                <a:tc>
                  <a:txBody>
                    <a:bodyPr/>
                    <a:lstStyle/>
                    <a:p>
                      <a:pPr algn="ctr"/>
                      <a:r>
                        <a:rPr lang="en-US" sz="1600" b="1" i="0" u="none" strike="noStrike" kern="1200" baseline="0" dirty="0" smtClean="0">
                          <a:solidFill>
                            <a:schemeClr val="dk1"/>
                          </a:solidFill>
                          <a:latin typeface="+mn-lt"/>
                          <a:ea typeface="+mn-ea"/>
                          <a:cs typeface="+mn-cs"/>
                        </a:rPr>
                        <a:t>Rook et al.</a:t>
                      </a:r>
                      <a:endParaRPr lang="en-US" sz="1600" b="1" dirty="0"/>
                    </a:p>
                  </a:txBody>
                  <a:tcPr anchor="ctr">
                    <a:solidFill>
                      <a:srgbClr val="92D050"/>
                    </a:solidFill>
                  </a:tcPr>
                </a:tc>
                <a:tc>
                  <a:txBody>
                    <a:bodyPr/>
                    <a:lstStyle/>
                    <a:p>
                      <a:pPr algn="ctr"/>
                      <a:r>
                        <a:rPr lang="en-US" sz="1600" b="1" dirty="0" smtClean="0"/>
                        <a:t>1987</a:t>
                      </a:r>
                      <a:endParaRPr lang="en-US" sz="1600" b="1" dirty="0"/>
                    </a:p>
                  </a:txBody>
                  <a:tcPr anchor="ctr">
                    <a:solidFill>
                      <a:srgbClr val="92D050"/>
                    </a:solidFill>
                  </a:tcPr>
                </a:tc>
                <a:tc>
                  <a:txBody>
                    <a:bodyPr/>
                    <a:lstStyle/>
                    <a:p>
                      <a:pPr algn="l"/>
                      <a:r>
                        <a:rPr lang="en-US" sz="1600" b="1" dirty="0" smtClean="0"/>
                        <a:t>Define consumer impulsion</a:t>
                      </a:r>
                      <a:r>
                        <a:rPr lang="en-US" sz="1600" b="1" baseline="0" dirty="0" smtClean="0"/>
                        <a:t> as a lifestyle trait, which can be linked to novelty seeking, recreational aspects of shopping</a:t>
                      </a:r>
                      <a:endParaRPr lang="en-US" sz="1600" b="1" dirty="0"/>
                    </a:p>
                  </a:txBody>
                  <a:tcPr anchor="ctr">
                    <a:solidFill>
                      <a:srgbClr val="92D050"/>
                    </a:solidFill>
                  </a:tcPr>
                </a:tc>
                <a:tc vMerge="1">
                  <a:txBody>
                    <a:bodyPr/>
                    <a:lstStyle/>
                    <a:p>
                      <a:endParaRPr lang="en-US" dirty="0"/>
                    </a:p>
                  </a:txBody>
                  <a:tcPr/>
                </a:tc>
                <a:extLst>
                  <a:ext uri="{0D108BD9-81ED-4DB2-BD59-A6C34878D82A}">
                    <a16:rowId xmlns:a16="http://schemas.microsoft.com/office/drawing/2014/main" val="2923988077"/>
                  </a:ext>
                </a:extLst>
              </a:tr>
              <a:tr h="561942">
                <a:tc>
                  <a:txBody>
                    <a:bodyPr/>
                    <a:lstStyle/>
                    <a:p>
                      <a:pPr algn="ctr"/>
                      <a:r>
                        <a:rPr lang="en-US" sz="1600" b="1" dirty="0" smtClean="0"/>
                        <a:t>Wood</a:t>
                      </a:r>
                      <a:endParaRPr lang="en-US" sz="1600" b="1" dirty="0"/>
                    </a:p>
                  </a:txBody>
                  <a:tcPr anchor="ctr">
                    <a:solidFill>
                      <a:srgbClr val="92D050"/>
                    </a:solidFill>
                  </a:tcPr>
                </a:tc>
                <a:tc>
                  <a:txBody>
                    <a:bodyPr/>
                    <a:lstStyle/>
                    <a:p>
                      <a:pPr algn="ctr"/>
                      <a:r>
                        <a:rPr lang="en-US" sz="1600" b="1" dirty="0" smtClean="0"/>
                        <a:t>1998</a:t>
                      </a:r>
                      <a:endParaRPr lang="en-US" sz="1600" b="1" dirty="0"/>
                    </a:p>
                  </a:txBody>
                  <a:tcPr anchor="ctr">
                    <a:solidFill>
                      <a:srgbClr val="92D050"/>
                    </a:solidFill>
                  </a:tcPr>
                </a:tc>
                <a:tc>
                  <a:txBody>
                    <a:bodyPr/>
                    <a:lstStyle/>
                    <a:p>
                      <a:pPr algn="l"/>
                      <a:r>
                        <a:rPr lang="en-US" sz="1600" b="1" dirty="0" smtClean="0"/>
                        <a:t>Stated that socio-economic factors such as gender and household income influence</a:t>
                      </a:r>
                      <a:r>
                        <a:rPr lang="en-US" sz="1600" b="1" baseline="0" dirty="0" smtClean="0"/>
                        <a:t> impulsive buying</a:t>
                      </a:r>
                      <a:endParaRPr lang="en-US" sz="1600" b="1" dirty="0"/>
                    </a:p>
                  </a:txBody>
                  <a:tcPr anchor="ctr">
                    <a:solidFill>
                      <a:srgbClr val="92D050"/>
                    </a:solidFill>
                  </a:tcPr>
                </a:tc>
                <a:tc vMerge="1">
                  <a:txBody>
                    <a:bodyPr/>
                    <a:lstStyle/>
                    <a:p>
                      <a:endParaRPr lang="en-US" dirty="0"/>
                    </a:p>
                  </a:txBody>
                  <a:tcPr/>
                </a:tc>
                <a:extLst>
                  <a:ext uri="{0D108BD9-81ED-4DB2-BD59-A6C34878D82A}">
                    <a16:rowId xmlns:a16="http://schemas.microsoft.com/office/drawing/2014/main" val="3975429149"/>
                  </a:ext>
                </a:extLst>
              </a:tr>
              <a:tr h="561942">
                <a:tc>
                  <a:txBody>
                    <a:bodyPr/>
                    <a:lstStyle/>
                    <a:p>
                      <a:pPr algn="ctr"/>
                      <a:r>
                        <a:rPr lang="en-US" sz="1600" b="1" i="0" u="none" strike="noStrike" kern="1200" baseline="0" dirty="0" err="1" smtClean="0">
                          <a:solidFill>
                            <a:schemeClr val="dk1"/>
                          </a:solidFill>
                          <a:latin typeface="+mn-lt"/>
                          <a:ea typeface="+mn-ea"/>
                          <a:cs typeface="+mn-cs"/>
                        </a:rPr>
                        <a:t>Applebaum</a:t>
                      </a:r>
                      <a:endParaRPr lang="en-US" sz="1600" b="1" dirty="0"/>
                    </a:p>
                  </a:txBody>
                  <a:tcPr anchor="ctr">
                    <a:solidFill>
                      <a:srgbClr val="00B0F0"/>
                    </a:solidFill>
                  </a:tcPr>
                </a:tc>
                <a:tc>
                  <a:txBody>
                    <a:bodyPr/>
                    <a:lstStyle/>
                    <a:p>
                      <a:pPr algn="ctr"/>
                      <a:r>
                        <a:rPr lang="en-US" sz="1600" b="1" dirty="0" smtClean="0"/>
                        <a:t>1951</a:t>
                      </a:r>
                      <a:endParaRPr lang="en-US" sz="1600" b="1" dirty="0"/>
                    </a:p>
                  </a:txBody>
                  <a:tcPr anchor="ctr">
                    <a:solidFill>
                      <a:srgbClr val="00B0F0"/>
                    </a:solidFill>
                  </a:tcPr>
                </a:tc>
                <a:tc>
                  <a:txBody>
                    <a:bodyPr/>
                    <a:lstStyle/>
                    <a:p>
                      <a:pPr algn="l"/>
                      <a:r>
                        <a:rPr lang="en-US" sz="1600" b="1" dirty="0" smtClean="0"/>
                        <a:t>the first to suggest that impulse purchasing may stem from the consumer's exposure to a</a:t>
                      </a:r>
                      <a:r>
                        <a:rPr lang="en-US" sz="1600" b="1" baseline="0" dirty="0" smtClean="0"/>
                        <a:t> </a:t>
                      </a:r>
                      <a:r>
                        <a:rPr lang="en-US" sz="1600" b="1" dirty="0" smtClean="0"/>
                        <a:t>stimulus while in the store</a:t>
                      </a:r>
                      <a:endParaRPr lang="en-US" sz="1600" b="1" dirty="0"/>
                    </a:p>
                  </a:txBody>
                  <a:tcPr anchor="ctr">
                    <a:solidFill>
                      <a:srgbClr val="00B0F0"/>
                    </a:solidFill>
                  </a:tcPr>
                </a:tc>
                <a:tc rowSpan="3">
                  <a:txBody>
                    <a:bodyPr/>
                    <a:lstStyle/>
                    <a:p>
                      <a:pPr algn="l"/>
                      <a:r>
                        <a:rPr lang="en-US" altLang="zh-CN" sz="1600" b="1" dirty="0" smtClean="0"/>
                        <a:t>Focus on external stimuli</a:t>
                      </a:r>
                      <a:endParaRPr lang="en-US" sz="1600" b="1" dirty="0"/>
                    </a:p>
                  </a:txBody>
                  <a:tcPr anchor="ctr">
                    <a:solidFill>
                      <a:srgbClr val="00B0F0"/>
                    </a:solidFill>
                  </a:tcPr>
                </a:tc>
                <a:extLst>
                  <a:ext uri="{0D108BD9-81ED-4DB2-BD59-A6C34878D82A}">
                    <a16:rowId xmlns:a16="http://schemas.microsoft.com/office/drawing/2014/main" val="159406991"/>
                  </a:ext>
                </a:extLst>
              </a:tr>
              <a:tr h="561942">
                <a:tc>
                  <a:txBody>
                    <a:bodyPr/>
                    <a:lstStyle/>
                    <a:p>
                      <a:pPr algn="ctr"/>
                      <a:r>
                        <a:rPr lang="en-US" altLang="zh-CN" sz="1600" b="1" i="0" u="none" strike="noStrike" kern="1200" baseline="0" dirty="0" smtClean="0">
                          <a:solidFill>
                            <a:schemeClr val="dk1"/>
                          </a:solidFill>
                          <a:latin typeface="+mn-lt"/>
                          <a:ea typeface="+mn-ea"/>
                          <a:cs typeface="+mn-cs"/>
                        </a:rPr>
                        <a:t>Dholakia</a:t>
                      </a:r>
                      <a:r>
                        <a:rPr lang="en-US" sz="1600" b="1" i="0" u="none" strike="noStrike" kern="1200" baseline="0" dirty="0" smtClean="0">
                          <a:solidFill>
                            <a:schemeClr val="dk1"/>
                          </a:solidFill>
                          <a:latin typeface="+mn-lt"/>
                          <a:ea typeface="+mn-ea"/>
                          <a:cs typeface="+mn-cs"/>
                        </a:rPr>
                        <a:t> et al.</a:t>
                      </a:r>
                      <a:endParaRPr lang="en-US" sz="1600" b="1" dirty="0"/>
                    </a:p>
                  </a:txBody>
                  <a:tcPr anchor="ctr">
                    <a:solidFill>
                      <a:srgbClr val="00B0F0"/>
                    </a:solidFill>
                  </a:tcPr>
                </a:tc>
                <a:tc>
                  <a:txBody>
                    <a:bodyPr/>
                    <a:lstStyle/>
                    <a:p>
                      <a:pPr algn="ctr"/>
                      <a:r>
                        <a:rPr lang="en-US" sz="1600" b="1" dirty="0" smtClean="0"/>
                        <a:t>2000</a:t>
                      </a:r>
                      <a:endParaRPr lang="en-US" sz="1600" b="1" dirty="0"/>
                    </a:p>
                  </a:txBody>
                  <a:tcPr anchor="ctr">
                    <a:solidFill>
                      <a:srgbClr val="00B0F0"/>
                    </a:solidFill>
                  </a:tcPr>
                </a:tc>
                <a:tc>
                  <a:txBody>
                    <a:bodyPr/>
                    <a:lstStyle/>
                    <a:p>
                      <a:pPr algn="l"/>
                      <a:r>
                        <a:rPr lang="en-US" sz="1600" b="1" dirty="0" smtClean="0"/>
                        <a:t>Visually encountering cues such as promotional incentives urges consumer to buy impulsively</a:t>
                      </a:r>
                      <a:endParaRPr lang="en-US" sz="1600" b="1" dirty="0"/>
                    </a:p>
                  </a:txBody>
                  <a:tcPr anchor="ctr">
                    <a:solidFill>
                      <a:srgbClr val="00B0F0"/>
                    </a:solidFill>
                  </a:tcPr>
                </a:tc>
                <a:tc vMerge="1">
                  <a:txBody>
                    <a:bodyPr/>
                    <a:lstStyle/>
                    <a:p>
                      <a:endParaRPr lang="en-US" dirty="0"/>
                    </a:p>
                  </a:txBody>
                  <a:tcPr/>
                </a:tc>
                <a:extLst>
                  <a:ext uri="{0D108BD9-81ED-4DB2-BD59-A6C34878D82A}">
                    <a16:rowId xmlns:a16="http://schemas.microsoft.com/office/drawing/2014/main" val="2119851016"/>
                  </a:ext>
                </a:extLst>
              </a:tr>
              <a:tr h="561942">
                <a:tc>
                  <a:txBody>
                    <a:bodyPr/>
                    <a:lstStyle/>
                    <a:p>
                      <a:r>
                        <a:rPr lang="en-US" sz="1600" b="1" dirty="0" smtClean="0"/>
                        <a:t>Dawson et al.</a:t>
                      </a:r>
                      <a:endParaRPr lang="en-US" sz="1600" b="1" dirty="0"/>
                    </a:p>
                  </a:txBody>
                  <a:tcPr>
                    <a:solidFill>
                      <a:srgbClr val="00B0F0"/>
                    </a:solidFill>
                  </a:tcPr>
                </a:tc>
                <a:tc>
                  <a:txBody>
                    <a:bodyPr/>
                    <a:lstStyle/>
                    <a:p>
                      <a:pPr algn="ctr"/>
                      <a:r>
                        <a:rPr lang="en-US" sz="1600" b="1" dirty="0" smtClean="0"/>
                        <a:t>2009</a:t>
                      </a:r>
                      <a:endParaRPr lang="en-US" sz="1600" b="1" dirty="0"/>
                    </a:p>
                  </a:txBody>
                  <a:tcPr>
                    <a:solidFill>
                      <a:srgbClr val="00B0F0"/>
                    </a:solidFill>
                  </a:tcPr>
                </a:tc>
                <a:tc>
                  <a:txBody>
                    <a:bodyPr/>
                    <a:lstStyle/>
                    <a:p>
                      <a:r>
                        <a:rPr lang="en-US" sz="1600" b="1" dirty="0" smtClean="0"/>
                        <a:t>Credit card provide incentive</a:t>
                      </a:r>
                      <a:r>
                        <a:rPr lang="en-US" sz="1600" b="1" baseline="0" dirty="0" smtClean="0"/>
                        <a:t> for online impulsive buying</a:t>
                      </a:r>
                      <a:endParaRPr lang="en-US" sz="1600" b="1" dirty="0"/>
                    </a:p>
                  </a:txBody>
                  <a:tcPr>
                    <a:solidFill>
                      <a:srgbClr val="00B0F0"/>
                    </a:solidFill>
                  </a:tcPr>
                </a:tc>
                <a:tc vMerge="1">
                  <a:txBody>
                    <a:bodyPr/>
                    <a:lstStyle/>
                    <a:p>
                      <a:endParaRPr lang="en-US" dirty="0"/>
                    </a:p>
                  </a:txBody>
                  <a:tcPr/>
                </a:tc>
                <a:extLst>
                  <a:ext uri="{0D108BD9-81ED-4DB2-BD59-A6C34878D82A}">
                    <a16:rowId xmlns:a16="http://schemas.microsoft.com/office/drawing/2014/main" val="1536888659"/>
                  </a:ext>
                </a:extLst>
              </a:tr>
            </a:tbl>
          </a:graphicData>
        </a:graphic>
      </p:graphicFrame>
    </p:spTree>
    <p:extLst>
      <p:ext uri="{BB962C8B-B14F-4D97-AF65-F5344CB8AC3E}">
        <p14:creationId xmlns:p14="http://schemas.microsoft.com/office/powerpoint/2010/main" val="355256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02987" y="0"/>
            <a:ext cx="7919584" cy="103246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0070C0"/>
                </a:solidFill>
                <a:cs typeface="Segoe UI" panose="020B0502040204020203" pitchFamily="34" charset="0"/>
              </a:rPr>
              <a:t>Related Work</a:t>
            </a:r>
          </a:p>
        </p:txBody>
      </p:sp>
      <p:graphicFrame>
        <p:nvGraphicFramePr>
          <p:cNvPr id="6" name="Content Placeholder 10"/>
          <p:cNvGraphicFramePr>
            <a:graphicFrameLocks/>
          </p:cNvGraphicFramePr>
          <p:nvPr>
            <p:extLst>
              <p:ext uri="{D42A27DB-BD31-4B8C-83A1-F6EECF244321}">
                <p14:modId xmlns:p14="http://schemas.microsoft.com/office/powerpoint/2010/main" val="3872319741"/>
              </p:ext>
            </p:extLst>
          </p:nvPr>
        </p:nvGraphicFramePr>
        <p:xfrm>
          <a:off x="202987" y="1547156"/>
          <a:ext cx="7543093" cy="2920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550564140"/>
              </p:ext>
            </p:extLst>
          </p:nvPr>
        </p:nvGraphicFramePr>
        <p:xfrm>
          <a:off x="202989" y="2195892"/>
          <a:ext cx="7543091" cy="4023360"/>
        </p:xfrm>
        <a:graphic>
          <a:graphicData uri="http://schemas.openxmlformats.org/drawingml/2006/table">
            <a:tbl>
              <a:tblPr firstRow="1" bandRow="1">
                <a:tableStyleId>{5C22544A-7EE6-4342-B048-85BDC9FD1C3A}</a:tableStyleId>
              </a:tblPr>
              <a:tblGrid>
                <a:gridCol w="1079019">
                  <a:extLst>
                    <a:ext uri="{9D8B030D-6E8A-4147-A177-3AD203B41FA5}">
                      <a16:colId xmlns:a16="http://schemas.microsoft.com/office/drawing/2014/main" val="2415333858"/>
                    </a:ext>
                  </a:extLst>
                </a:gridCol>
                <a:gridCol w="865842">
                  <a:extLst>
                    <a:ext uri="{9D8B030D-6E8A-4147-A177-3AD203B41FA5}">
                      <a16:colId xmlns:a16="http://schemas.microsoft.com/office/drawing/2014/main" val="1810855324"/>
                    </a:ext>
                  </a:extLst>
                </a:gridCol>
                <a:gridCol w="4123406">
                  <a:extLst>
                    <a:ext uri="{9D8B030D-6E8A-4147-A177-3AD203B41FA5}">
                      <a16:colId xmlns:a16="http://schemas.microsoft.com/office/drawing/2014/main" val="3256165180"/>
                    </a:ext>
                  </a:extLst>
                </a:gridCol>
                <a:gridCol w="1474824">
                  <a:extLst>
                    <a:ext uri="{9D8B030D-6E8A-4147-A177-3AD203B41FA5}">
                      <a16:colId xmlns:a16="http://schemas.microsoft.com/office/drawing/2014/main" val="3818211033"/>
                    </a:ext>
                  </a:extLst>
                </a:gridCol>
              </a:tblGrid>
              <a:tr h="325570">
                <a:tc>
                  <a:txBody>
                    <a:bodyPr/>
                    <a:lstStyle/>
                    <a:p>
                      <a:pPr algn="ctr"/>
                      <a:r>
                        <a:rPr lang="en-US" sz="1600" dirty="0" smtClean="0"/>
                        <a:t>Author</a:t>
                      </a:r>
                      <a:endParaRPr lang="en-US" sz="1600" dirty="0"/>
                    </a:p>
                  </a:txBody>
                  <a:tcPr anchor="ctr"/>
                </a:tc>
                <a:tc>
                  <a:txBody>
                    <a:bodyPr/>
                    <a:lstStyle/>
                    <a:p>
                      <a:pPr algn="ctr"/>
                      <a:r>
                        <a:rPr lang="en-US" sz="1600" dirty="0" smtClean="0"/>
                        <a:t>Year</a:t>
                      </a:r>
                      <a:endParaRPr lang="en-US" sz="1600" dirty="0"/>
                    </a:p>
                  </a:txBody>
                  <a:tcPr anchor="ctr"/>
                </a:tc>
                <a:tc>
                  <a:txBody>
                    <a:bodyPr/>
                    <a:lstStyle/>
                    <a:p>
                      <a:pPr algn="ctr"/>
                      <a:r>
                        <a:rPr lang="en-US" sz="1600" dirty="0" smtClean="0"/>
                        <a:t>Contribution</a:t>
                      </a:r>
                      <a:endParaRPr lang="en-US" sz="1600" dirty="0"/>
                    </a:p>
                  </a:txBody>
                  <a:tcPr anchor="ctr"/>
                </a:tc>
                <a:tc>
                  <a:txBody>
                    <a:bodyPr/>
                    <a:lstStyle/>
                    <a:p>
                      <a:pPr algn="ctr"/>
                      <a:r>
                        <a:rPr lang="en-US" altLang="zh-CN" sz="1600" dirty="0" smtClean="0"/>
                        <a:t>Summary</a:t>
                      </a:r>
                      <a:endParaRPr lang="en-US" sz="1600" dirty="0"/>
                    </a:p>
                  </a:txBody>
                  <a:tcPr anchor="ctr"/>
                </a:tc>
                <a:extLst>
                  <a:ext uri="{0D108BD9-81ED-4DB2-BD59-A6C34878D82A}">
                    <a16:rowId xmlns:a16="http://schemas.microsoft.com/office/drawing/2014/main" val="566388739"/>
                  </a:ext>
                </a:extLst>
              </a:tr>
              <a:tr h="561942">
                <a:tc>
                  <a:txBody>
                    <a:bodyPr/>
                    <a:lstStyle/>
                    <a:p>
                      <a:pPr algn="ctr"/>
                      <a:r>
                        <a:rPr lang="en-US" sz="1600" b="1" kern="1200" dirty="0" smtClean="0">
                          <a:solidFill>
                            <a:schemeClr val="dk1"/>
                          </a:solidFill>
                          <a:latin typeface="+mn-lt"/>
                          <a:ea typeface="+mn-ea"/>
                          <a:cs typeface="+mn-cs"/>
                        </a:rPr>
                        <a:t>Rook et al.</a:t>
                      </a:r>
                      <a:endParaRPr lang="en-US" sz="1600" b="1" kern="1200" dirty="0">
                        <a:solidFill>
                          <a:schemeClr val="dk1"/>
                        </a:solidFill>
                        <a:latin typeface="+mn-lt"/>
                        <a:ea typeface="+mn-ea"/>
                        <a:cs typeface="+mn-cs"/>
                      </a:endParaRPr>
                    </a:p>
                  </a:txBody>
                  <a:tcPr anchor="ctr">
                    <a:solidFill>
                      <a:srgbClr val="FFFF00"/>
                    </a:solidFill>
                  </a:tcPr>
                </a:tc>
                <a:tc>
                  <a:txBody>
                    <a:bodyPr/>
                    <a:lstStyle/>
                    <a:p>
                      <a:pPr algn="ctr"/>
                      <a:r>
                        <a:rPr lang="en-US" sz="1600" b="1" kern="1200" dirty="0" smtClean="0">
                          <a:solidFill>
                            <a:schemeClr val="dk1"/>
                          </a:solidFill>
                          <a:latin typeface="+mn-lt"/>
                          <a:ea typeface="+mn-ea"/>
                          <a:cs typeface="+mn-cs"/>
                        </a:rPr>
                        <a:t>1995</a:t>
                      </a:r>
                      <a:endParaRPr lang="en-US" sz="1600" b="1" kern="1200" dirty="0">
                        <a:solidFill>
                          <a:schemeClr val="dk1"/>
                        </a:solidFill>
                        <a:latin typeface="+mn-lt"/>
                        <a:ea typeface="+mn-ea"/>
                        <a:cs typeface="+mn-cs"/>
                      </a:endParaRPr>
                    </a:p>
                  </a:txBody>
                  <a:tcPr anchor="ctr">
                    <a:solidFill>
                      <a:srgbClr val="FFFF00"/>
                    </a:solidFill>
                  </a:tcPr>
                </a:tc>
                <a:tc>
                  <a:txBody>
                    <a:bodyPr/>
                    <a:lstStyle/>
                    <a:p>
                      <a:pPr algn="l"/>
                      <a:r>
                        <a:rPr lang="en-US" sz="1600" b="1" kern="1200" dirty="0" smtClean="0">
                          <a:solidFill>
                            <a:schemeClr val="dk1"/>
                          </a:solidFill>
                          <a:latin typeface="+mn-lt"/>
                          <a:ea typeface="+mn-ea"/>
                          <a:cs typeface="+mn-cs"/>
                        </a:rPr>
                        <a:t>a 9-item self-report questionnaire that assumes impulsive</a:t>
                      </a:r>
                    </a:p>
                    <a:p>
                      <a:pPr algn="l"/>
                      <a:r>
                        <a:rPr lang="en-US" sz="1600" b="1" kern="1200" dirty="0" smtClean="0">
                          <a:solidFill>
                            <a:schemeClr val="dk1"/>
                          </a:solidFill>
                          <a:latin typeface="+mn-lt"/>
                          <a:ea typeface="+mn-ea"/>
                          <a:cs typeface="+mn-cs"/>
                        </a:rPr>
                        <a:t>buying ranges from relative neutrality to either strong disapproval or encouragement</a:t>
                      </a:r>
                      <a:endParaRPr lang="en-US" sz="1600" b="1" kern="1200" dirty="0">
                        <a:solidFill>
                          <a:schemeClr val="dk1"/>
                        </a:solidFill>
                        <a:latin typeface="+mn-lt"/>
                        <a:ea typeface="+mn-ea"/>
                        <a:cs typeface="+mn-cs"/>
                      </a:endParaRPr>
                    </a:p>
                  </a:txBody>
                  <a:tcPr anchor="ctr">
                    <a:solidFill>
                      <a:srgbClr val="FFFF00"/>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dk1"/>
                          </a:solidFill>
                          <a:latin typeface="+mn-lt"/>
                          <a:ea typeface="+mn-ea"/>
                          <a:cs typeface="+mn-cs"/>
                        </a:rPr>
                        <a:t>Direct Scales: measure consumer impulsivity directly</a:t>
                      </a:r>
                    </a:p>
                  </a:txBody>
                  <a:tcPr anchor="ctr">
                    <a:solidFill>
                      <a:srgbClr val="FFFF00"/>
                    </a:solidFill>
                  </a:tcPr>
                </a:tc>
                <a:extLst>
                  <a:ext uri="{0D108BD9-81ED-4DB2-BD59-A6C34878D82A}">
                    <a16:rowId xmlns:a16="http://schemas.microsoft.com/office/drawing/2014/main" val="874588275"/>
                  </a:ext>
                </a:extLst>
              </a:tr>
              <a:tr h="325570">
                <a:tc>
                  <a:txBody>
                    <a:bodyPr/>
                    <a:lstStyle/>
                    <a:p>
                      <a:pPr algn="ctr"/>
                      <a:r>
                        <a:rPr lang="en-US" altLang="zh-CN" sz="1600" b="1" kern="1200" dirty="0" err="1" smtClean="0">
                          <a:solidFill>
                            <a:schemeClr val="dk1"/>
                          </a:solidFill>
                          <a:latin typeface="+mn-lt"/>
                          <a:ea typeface="+mn-ea"/>
                          <a:cs typeface="+mn-cs"/>
                        </a:rPr>
                        <a:t>Puri</a:t>
                      </a:r>
                      <a:endParaRPr lang="en-US" sz="1600" b="1" kern="1200" dirty="0">
                        <a:solidFill>
                          <a:schemeClr val="dk1"/>
                        </a:solidFill>
                        <a:latin typeface="+mn-lt"/>
                        <a:ea typeface="+mn-ea"/>
                        <a:cs typeface="+mn-cs"/>
                      </a:endParaRPr>
                    </a:p>
                  </a:txBody>
                  <a:tcPr anchor="ctr">
                    <a:solidFill>
                      <a:srgbClr val="FFFF00"/>
                    </a:solidFill>
                  </a:tcPr>
                </a:tc>
                <a:tc>
                  <a:txBody>
                    <a:bodyPr/>
                    <a:lstStyle/>
                    <a:p>
                      <a:pPr algn="ctr"/>
                      <a:r>
                        <a:rPr lang="en-US" sz="1600" b="1" kern="1200" dirty="0" smtClean="0">
                          <a:solidFill>
                            <a:schemeClr val="dk1"/>
                          </a:solidFill>
                          <a:latin typeface="+mn-lt"/>
                          <a:ea typeface="+mn-ea"/>
                          <a:cs typeface="+mn-cs"/>
                        </a:rPr>
                        <a:t>1996</a:t>
                      </a:r>
                      <a:endParaRPr lang="en-US" sz="1600" b="1" kern="1200" dirty="0">
                        <a:solidFill>
                          <a:schemeClr val="dk1"/>
                        </a:solidFill>
                        <a:latin typeface="+mn-lt"/>
                        <a:ea typeface="+mn-ea"/>
                        <a:cs typeface="+mn-cs"/>
                      </a:endParaRPr>
                    </a:p>
                  </a:txBody>
                  <a:tcPr anchor="ctr">
                    <a:solidFill>
                      <a:srgbClr val="FFFF00"/>
                    </a:solidFill>
                  </a:tcPr>
                </a:tc>
                <a:tc>
                  <a:txBody>
                    <a:bodyPr/>
                    <a:lstStyle/>
                    <a:p>
                      <a:pPr algn="l"/>
                      <a:r>
                        <a:rPr lang="en-US" sz="1600" b="1" kern="1200" dirty="0" smtClean="0">
                          <a:solidFill>
                            <a:schemeClr val="dk1"/>
                          </a:solidFill>
                          <a:latin typeface="+mn-lt"/>
                          <a:ea typeface="+mn-ea"/>
                          <a:cs typeface="+mn-cs"/>
                        </a:rPr>
                        <a:t>a 12-item self-report questionnaire to classify subjects as </a:t>
                      </a:r>
                      <a:r>
                        <a:rPr lang="en-US" sz="1600" b="1" kern="1200" dirty="0" err="1" smtClean="0">
                          <a:solidFill>
                            <a:schemeClr val="dk1"/>
                          </a:solidFill>
                          <a:latin typeface="+mn-lt"/>
                          <a:ea typeface="+mn-ea"/>
                          <a:cs typeface="+mn-cs"/>
                        </a:rPr>
                        <a:t>prudents</a:t>
                      </a:r>
                      <a:r>
                        <a:rPr lang="en-US" sz="1600" b="1" kern="1200" dirty="0" smtClean="0">
                          <a:solidFill>
                            <a:schemeClr val="dk1"/>
                          </a:solidFill>
                          <a:latin typeface="+mn-lt"/>
                          <a:ea typeface="+mn-ea"/>
                          <a:cs typeface="+mn-cs"/>
                        </a:rPr>
                        <a:t>, moderates</a:t>
                      </a:r>
                    </a:p>
                    <a:p>
                      <a:pPr algn="l"/>
                      <a:r>
                        <a:rPr lang="en-US" sz="1600" b="1" kern="1200" dirty="0" smtClean="0">
                          <a:solidFill>
                            <a:schemeClr val="dk1"/>
                          </a:solidFill>
                          <a:latin typeface="+mn-lt"/>
                          <a:ea typeface="+mn-ea"/>
                          <a:cs typeface="+mn-cs"/>
                        </a:rPr>
                        <a:t>or hedonics</a:t>
                      </a:r>
                      <a:endParaRPr lang="en-US" sz="1600" b="1" kern="1200" dirty="0">
                        <a:solidFill>
                          <a:schemeClr val="dk1"/>
                        </a:solidFill>
                        <a:latin typeface="+mn-lt"/>
                        <a:ea typeface="+mn-ea"/>
                        <a:cs typeface="+mn-cs"/>
                      </a:endParaRPr>
                    </a:p>
                  </a:txBody>
                  <a:tcPr anchor="ctr">
                    <a:solidFill>
                      <a:srgbClr val="FFFF00"/>
                    </a:solidFill>
                  </a:tcPr>
                </a:tc>
                <a:tc vMerge="1">
                  <a:txBody>
                    <a:bodyPr/>
                    <a:lstStyle/>
                    <a:p>
                      <a:endParaRPr lang="en-US" dirty="0"/>
                    </a:p>
                  </a:txBody>
                  <a:tcPr/>
                </a:tc>
                <a:extLst>
                  <a:ext uri="{0D108BD9-81ED-4DB2-BD59-A6C34878D82A}">
                    <a16:rowId xmlns:a16="http://schemas.microsoft.com/office/drawing/2014/main" val="1110539771"/>
                  </a:ext>
                </a:extLst>
              </a:tr>
              <a:tr h="561942">
                <a:tc>
                  <a:txBody>
                    <a:bodyPr/>
                    <a:lstStyle/>
                    <a:p>
                      <a:pPr algn="ctr"/>
                      <a:r>
                        <a:rPr lang="en-US" sz="1600" b="1" kern="1200" dirty="0" smtClean="0">
                          <a:solidFill>
                            <a:schemeClr val="dk1"/>
                          </a:solidFill>
                          <a:latin typeface="+mn-lt"/>
                          <a:ea typeface="+mn-ea"/>
                          <a:cs typeface="+mn-cs"/>
                        </a:rPr>
                        <a:t>Barratt et al.</a:t>
                      </a:r>
                      <a:endParaRPr lang="en-US" sz="1600" b="1" kern="1200" dirty="0">
                        <a:solidFill>
                          <a:schemeClr val="dk1"/>
                        </a:solidFill>
                        <a:latin typeface="+mn-lt"/>
                        <a:ea typeface="+mn-ea"/>
                        <a:cs typeface="+mn-cs"/>
                      </a:endParaRPr>
                    </a:p>
                  </a:txBody>
                  <a:tcPr anchor="ctr">
                    <a:solidFill>
                      <a:srgbClr val="92D050"/>
                    </a:solidFill>
                  </a:tcPr>
                </a:tc>
                <a:tc>
                  <a:txBody>
                    <a:bodyPr/>
                    <a:lstStyle/>
                    <a:p>
                      <a:pPr algn="ctr"/>
                      <a:r>
                        <a:rPr lang="en-US" sz="1600" b="1" kern="1200" dirty="0" smtClean="0">
                          <a:solidFill>
                            <a:schemeClr val="dk1"/>
                          </a:solidFill>
                          <a:latin typeface="+mn-lt"/>
                          <a:ea typeface="+mn-ea"/>
                          <a:cs typeface="+mn-cs"/>
                        </a:rPr>
                        <a:t>1959</a:t>
                      </a:r>
                      <a:endParaRPr lang="en-US" sz="1600" b="1" kern="1200" dirty="0">
                        <a:solidFill>
                          <a:schemeClr val="dk1"/>
                        </a:solidFill>
                        <a:latin typeface="+mn-lt"/>
                        <a:ea typeface="+mn-ea"/>
                        <a:cs typeface="+mn-cs"/>
                      </a:endParaRPr>
                    </a:p>
                  </a:txBody>
                  <a:tcPr anchor="ctr">
                    <a:solidFill>
                      <a:srgbClr val="92D050"/>
                    </a:solidFill>
                  </a:tcPr>
                </a:tc>
                <a:tc>
                  <a:txBody>
                    <a:bodyPr/>
                    <a:lstStyle/>
                    <a:p>
                      <a:pPr algn="l"/>
                      <a:r>
                        <a:rPr lang="en-US" sz="1600" b="1" kern="1200" dirty="0" smtClean="0">
                          <a:solidFill>
                            <a:schemeClr val="dk1"/>
                          </a:solidFill>
                          <a:latin typeface="+mn-lt"/>
                          <a:ea typeface="+mn-ea"/>
                          <a:cs typeface="+mn-cs"/>
                        </a:rPr>
                        <a:t>BIS: a 20-item self-report questionnaire that is designed to assess dispositional sensitivities</a:t>
                      </a:r>
                      <a:endParaRPr lang="en-US" sz="1600" b="1" kern="1200" dirty="0">
                        <a:solidFill>
                          <a:schemeClr val="dk1"/>
                        </a:solidFill>
                        <a:latin typeface="+mn-lt"/>
                        <a:ea typeface="+mn-ea"/>
                        <a:cs typeface="+mn-cs"/>
                      </a:endParaRPr>
                    </a:p>
                  </a:txBody>
                  <a:tcPr anchor="ctr">
                    <a:solidFill>
                      <a:srgbClr val="92D050"/>
                    </a:solidFill>
                  </a:tcPr>
                </a:tc>
                <a:tc rowSpan="2">
                  <a:txBody>
                    <a:bodyPr/>
                    <a:lstStyle/>
                    <a:p>
                      <a:pPr algn="l"/>
                      <a:r>
                        <a:rPr lang="en-US" sz="1600" b="1" kern="1200" dirty="0" smtClean="0">
                          <a:solidFill>
                            <a:schemeClr val="dk1"/>
                          </a:solidFill>
                          <a:latin typeface="+mn-lt"/>
                          <a:ea typeface="+mn-ea"/>
                          <a:cs typeface="+mn-cs"/>
                        </a:rPr>
                        <a:t>Indirect Scales: measure general impulsivity trait, including non-consumption area</a:t>
                      </a:r>
                      <a:endParaRPr lang="en-US" sz="1600" b="1" kern="1200" dirty="0">
                        <a:solidFill>
                          <a:schemeClr val="dk1"/>
                        </a:solidFill>
                        <a:latin typeface="+mn-lt"/>
                        <a:ea typeface="+mn-ea"/>
                        <a:cs typeface="+mn-cs"/>
                      </a:endParaRPr>
                    </a:p>
                  </a:txBody>
                  <a:tcPr anchor="ctr">
                    <a:solidFill>
                      <a:srgbClr val="92D050"/>
                    </a:solidFill>
                  </a:tcPr>
                </a:tc>
                <a:extLst>
                  <a:ext uri="{0D108BD9-81ED-4DB2-BD59-A6C34878D82A}">
                    <a16:rowId xmlns:a16="http://schemas.microsoft.com/office/drawing/2014/main" val="1998024426"/>
                  </a:ext>
                </a:extLst>
              </a:tr>
              <a:tr h="561942">
                <a:tc>
                  <a:txBody>
                    <a:bodyPr/>
                    <a:lstStyle/>
                    <a:p>
                      <a:pPr algn="ctr"/>
                      <a:r>
                        <a:rPr lang="en-US" sz="1600" b="1" kern="1200" dirty="0" smtClean="0">
                          <a:solidFill>
                            <a:schemeClr val="dk1"/>
                          </a:solidFill>
                          <a:latin typeface="+mn-lt"/>
                          <a:ea typeface="+mn-ea"/>
                          <a:cs typeface="+mn-cs"/>
                        </a:rPr>
                        <a:t>Whiteside et al.</a:t>
                      </a:r>
                      <a:endParaRPr lang="en-US" sz="1600" b="1" kern="1200" dirty="0">
                        <a:solidFill>
                          <a:schemeClr val="dk1"/>
                        </a:solidFill>
                        <a:latin typeface="+mn-lt"/>
                        <a:ea typeface="+mn-ea"/>
                        <a:cs typeface="+mn-cs"/>
                      </a:endParaRPr>
                    </a:p>
                  </a:txBody>
                  <a:tcPr anchor="ctr">
                    <a:solidFill>
                      <a:srgbClr val="92D050"/>
                    </a:solidFill>
                  </a:tcPr>
                </a:tc>
                <a:tc>
                  <a:txBody>
                    <a:bodyPr/>
                    <a:lstStyle/>
                    <a:p>
                      <a:pPr algn="ctr"/>
                      <a:r>
                        <a:rPr lang="en-US" sz="1600" b="1" kern="1200" dirty="0" smtClean="0">
                          <a:solidFill>
                            <a:schemeClr val="dk1"/>
                          </a:solidFill>
                          <a:latin typeface="+mn-lt"/>
                          <a:ea typeface="+mn-ea"/>
                          <a:cs typeface="+mn-cs"/>
                        </a:rPr>
                        <a:t>2001</a:t>
                      </a:r>
                      <a:endParaRPr lang="en-US" sz="1600" b="1" kern="1200" dirty="0">
                        <a:solidFill>
                          <a:schemeClr val="dk1"/>
                        </a:solidFill>
                        <a:latin typeface="+mn-lt"/>
                        <a:ea typeface="+mn-ea"/>
                        <a:cs typeface="+mn-cs"/>
                      </a:endParaRPr>
                    </a:p>
                  </a:txBody>
                  <a:tcPr anchor="ctr">
                    <a:solidFill>
                      <a:srgbClr val="92D050"/>
                    </a:solidFill>
                  </a:tcPr>
                </a:tc>
                <a:tc>
                  <a:txBody>
                    <a:bodyPr/>
                    <a:lstStyle/>
                    <a:p>
                      <a:pPr algn="l"/>
                      <a:r>
                        <a:rPr lang="en-US" sz="1600" b="1" kern="1200" dirty="0" smtClean="0">
                          <a:solidFill>
                            <a:schemeClr val="dk1"/>
                          </a:solidFill>
                          <a:latin typeface="+mn-lt"/>
                          <a:ea typeface="+mn-ea"/>
                          <a:cs typeface="+mn-cs"/>
                        </a:rPr>
                        <a:t>UPPS: a 45-item self-report questionnaire that is designed to measure impulsivity across dimensions of the Five Factor Model of personality</a:t>
                      </a:r>
                      <a:endParaRPr lang="en-US" sz="1600" b="1" kern="1200" dirty="0">
                        <a:solidFill>
                          <a:schemeClr val="dk1"/>
                        </a:solidFill>
                        <a:latin typeface="+mn-lt"/>
                        <a:ea typeface="+mn-ea"/>
                        <a:cs typeface="+mn-cs"/>
                      </a:endParaRPr>
                    </a:p>
                  </a:txBody>
                  <a:tcPr anchor="ctr">
                    <a:solidFill>
                      <a:srgbClr val="92D050"/>
                    </a:solidFill>
                  </a:tcPr>
                </a:tc>
                <a:tc vMerge="1">
                  <a:txBody>
                    <a:bodyPr/>
                    <a:lstStyle/>
                    <a:p>
                      <a:endParaRPr lang="en-US" dirty="0"/>
                    </a:p>
                  </a:txBody>
                  <a:tcPr/>
                </a:tc>
                <a:extLst>
                  <a:ext uri="{0D108BD9-81ED-4DB2-BD59-A6C34878D82A}">
                    <a16:rowId xmlns:a16="http://schemas.microsoft.com/office/drawing/2014/main" val="2141419729"/>
                  </a:ext>
                </a:extLst>
              </a:tr>
            </a:tbl>
          </a:graphicData>
        </a:graphic>
      </p:graphicFrame>
      <p:pic>
        <p:nvPicPr>
          <p:cNvPr id="2" name="Picture 1"/>
          <p:cNvPicPr>
            <a:picLocks noChangeAspect="1"/>
          </p:cNvPicPr>
          <p:nvPr/>
        </p:nvPicPr>
        <p:blipFill>
          <a:blip r:embed="rId8"/>
          <a:stretch>
            <a:fillRect/>
          </a:stretch>
        </p:blipFill>
        <p:spPr>
          <a:xfrm>
            <a:off x="7999255" y="0"/>
            <a:ext cx="2531349" cy="2966565"/>
          </a:xfrm>
          <a:prstGeom prst="rect">
            <a:avLst/>
          </a:prstGeom>
        </p:spPr>
      </p:pic>
      <p:pic>
        <p:nvPicPr>
          <p:cNvPr id="9" name="Picture 8"/>
          <p:cNvPicPr>
            <a:picLocks noChangeAspect="1"/>
          </p:cNvPicPr>
          <p:nvPr/>
        </p:nvPicPr>
        <p:blipFill>
          <a:blip r:embed="rId9"/>
          <a:stretch>
            <a:fillRect/>
          </a:stretch>
        </p:blipFill>
        <p:spPr>
          <a:xfrm>
            <a:off x="7999255" y="4070256"/>
            <a:ext cx="2552974" cy="2685350"/>
          </a:xfrm>
          <a:prstGeom prst="rect">
            <a:avLst/>
          </a:prstGeom>
        </p:spPr>
      </p:pic>
      <p:pic>
        <p:nvPicPr>
          <p:cNvPr id="10" name="Picture 9"/>
          <p:cNvPicPr>
            <a:picLocks noChangeAspect="1"/>
          </p:cNvPicPr>
          <p:nvPr/>
        </p:nvPicPr>
        <p:blipFill>
          <a:blip r:embed="rId10"/>
          <a:stretch>
            <a:fillRect/>
          </a:stretch>
        </p:blipFill>
        <p:spPr>
          <a:xfrm>
            <a:off x="7999255" y="3725758"/>
            <a:ext cx="4058352" cy="344498"/>
          </a:xfrm>
          <a:prstGeom prst="rect">
            <a:avLst/>
          </a:prstGeom>
        </p:spPr>
      </p:pic>
      <p:cxnSp>
        <p:nvCxnSpPr>
          <p:cNvPr id="15" name="Straight Arrow Connector 14"/>
          <p:cNvCxnSpPr/>
          <p:nvPr/>
        </p:nvCxnSpPr>
        <p:spPr>
          <a:xfrm flipV="1">
            <a:off x="6085748" y="2736376"/>
            <a:ext cx="2036823" cy="173377"/>
          </a:xfrm>
          <a:prstGeom prst="straightConnector1">
            <a:avLst/>
          </a:prstGeom>
          <a:ln w="60325">
            <a:solidFill>
              <a:srgbClr val="FF5050">
                <a:alpha val="48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835844" y="4787040"/>
            <a:ext cx="2073034" cy="1593288"/>
          </a:xfrm>
          <a:prstGeom prst="straightConnector1">
            <a:avLst/>
          </a:prstGeom>
          <a:ln w="60325">
            <a:solidFill>
              <a:srgbClr val="FF5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58464"/>
            <a:ext cx="10772775" cy="1658198"/>
          </a:xfrm>
        </p:spPr>
        <p:txBody>
          <a:bodyPr>
            <a:normAutofit/>
          </a:bodyPr>
          <a:lstStyle/>
          <a:p>
            <a:r>
              <a:rPr lang="en-US" dirty="0" smtClean="0"/>
              <a:t>Our Task</a:t>
            </a:r>
            <a:endParaRPr lang="en-US" dirty="0"/>
          </a:p>
        </p:txBody>
      </p:sp>
      <p:sp>
        <p:nvSpPr>
          <p:cNvPr id="10" name="Content Placeholder 9"/>
          <p:cNvSpPr>
            <a:spLocks noGrp="1"/>
          </p:cNvSpPr>
          <p:nvPr>
            <p:ph idx="1"/>
          </p:nvPr>
        </p:nvSpPr>
        <p:spPr>
          <a:xfrm>
            <a:off x="676656" y="2011680"/>
            <a:ext cx="6671795" cy="3766185"/>
          </a:xfrm>
        </p:spPr>
        <p:txBody>
          <a:bodyPr>
            <a:normAutofit lnSpcReduction="10000"/>
          </a:bodyPr>
          <a:lstStyle/>
          <a:p>
            <a:r>
              <a:rPr lang="en-US" altLang="zh-CN" sz="3600" dirty="0" smtClean="0"/>
              <a:t>For each Individual, given the stimuli perceived from social network </a:t>
            </a:r>
            <a:r>
              <a:rPr lang="en-US" altLang="zh-CN" sz="3600" dirty="0"/>
              <a:t>and consumption </a:t>
            </a:r>
            <a:r>
              <a:rPr lang="en-US" altLang="zh-CN" sz="3600" dirty="0" smtClean="0"/>
              <a:t>activities, infer consumer impulsivity in a data-driven way.</a:t>
            </a:r>
          </a:p>
          <a:p>
            <a:pPr marL="457200" lvl="1" indent="-341313">
              <a:buFont typeface="Arial" panose="020B0604020202020204" pitchFamily="34" charset="0"/>
              <a:buChar char="•"/>
            </a:pPr>
            <a:r>
              <a:rPr lang="en-US" sz="2800" dirty="0"/>
              <a:t>Would a consumer purchase products on </a:t>
            </a:r>
            <a:r>
              <a:rPr lang="en-US" sz="2800" dirty="0" smtClean="0"/>
              <a:t>Amazon </a:t>
            </a:r>
            <a:r>
              <a:rPr lang="en-US" sz="2800" dirty="0"/>
              <a:t>triggered by promotion messages or friend suggestions on </a:t>
            </a:r>
            <a:r>
              <a:rPr lang="en-US" sz="2800" dirty="0" smtClean="0"/>
              <a:t>Twitter or Facebook</a:t>
            </a:r>
            <a:endParaRPr lang="en-US" sz="2800" dirty="0"/>
          </a:p>
          <a:p>
            <a:pPr lvl="1"/>
            <a:endParaRPr lang="en-US" sz="3600" dirty="0"/>
          </a:p>
        </p:txBody>
      </p:sp>
      <p:pic>
        <p:nvPicPr>
          <p:cNvPr id="3" name="Picture 2"/>
          <p:cNvPicPr>
            <a:picLocks noChangeAspect="1"/>
          </p:cNvPicPr>
          <p:nvPr/>
        </p:nvPicPr>
        <p:blipFill>
          <a:blip r:embed="rId3"/>
          <a:stretch>
            <a:fillRect/>
          </a:stretch>
        </p:blipFill>
        <p:spPr>
          <a:xfrm>
            <a:off x="6740073" y="368111"/>
            <a:ext cx="5451927" cy="6489889"/>
          </a:xfrm>
          <a:prstGeom prst="rect">
            <a:avLst/>
          </a:prstGeom>
        </p:spPr>
      </p:pic>
    </p:spTree>
    <p:extLst>
      <p:ext uri="{BB962C8B-B14F-4D97-AF65-F5344CB8AC3E}">
        <p14:creationId xmlns:p14="http://schemas.microsoft.com/office/powerpoint/2010/main" val="109392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7" y="0"/>
            <a:ext cx="10772775" cy="1658198"/>
          </a:xfrm>
        </p:spPr>
        <p:txBody>
          <a:bodyPr>
            <a:normAutofit/>
          </a:bodyPr>
          <a:lstStyle/>
          <a:p>
            <a:r>
              <a:rPr lang="en-US" altLang="zh-CN" sz="4800" dirty="0"/>
              <a:t>Social Network </a:t>
            </a:r>
            <a:r>
              <a:rPr lang="en-US" altLang="zh-CN" sz="4800" dirty="0" smtClean="0"/>
              <a:t>Stimuli</a:t>
            </a:r>
            <a:endParaRPr lang="en-US" sz="4800" dirty="0"/>
          </a:p>
        </p:txBody>
      </p:sp>
      <p:sp>
        <p:nvSpPr>
          <p:cNvPr id="3" name="Content Placeholder 2"/>
          <p:cNvSpPr>
            <a:spLocks noGrp="1"/>
          </p:cNvSpPr>
          <p:nvPr>
            <p:ph idx="1"/>
          </p:nvPr>
        </p:nvSpPr>
        <p:spPr>
          <a:xfrm>
            <a:off x="676657" y="1274262"/>
            <a:ext cx="5586983" cy="3766185"/>
          </a:xfrm>
        </p:spPr>
        <p:txBody>
          <a:bodyPr>
            <a:normAutofit/>
          </a:bodyPr>
          <a:lstStyle/>
          <a:p>
            <a:pPr marL="231775" lvl="2" indent="-231775">
              <a:spcBef>
                <a:spcPts val="1300"/>
              </a:spcBef>
              <a:buFont typeface="Arial" panose="020B0604020202020204" pitchFamily="34" charset="0"/>
              <a:buChar char="•"/>
            </a:pPr>
            <a:r>
              <a:rPr lang="en-US" altLang="zh-CN" sz="2600" dirty="0"/>
              <a:t>Alexa (</a:t>
            </a:r>
            <a:r>
              <a:rPr lang="en-US" sz="1700" dirty="0">
                <a:hlinkClick r:id="rId3"/>
              </a:rPr>
              <a:t>http://www.alexa.com/siteinfo/taobao.com</a:t>
            </a:r>
            <a:r>
              <a:rPr lang="en-US" sz="2600" dirty="0"/>
              <a:t>) </a:t>
            </a:r>
            <a:r>
              <a:rPr lang="en-US" altLang="zh-CN" sz="2600" dirty="0"/>
              <a:t>provided that Weibo is </a:t>
            </a:r>
            <a:r>
              <a:rPr lang="en-US" altLang="zh-CN" sz="2600" dirty="0" smtClean="0"/>
              <a:t>an </a:t>
            </a:r>
            <a:r>
              <a:rPr lang="en-US" altLang="zh-CN" sz="2600" dirty="0"/>
              <a:t>important entrance to </a:t>
            </a:r>
            <a:r>
              <a:rPr lang="en-US" altLang="zh-CN" sz="2600" dirty="0" err="1" smtClean="0"/>
              <a:t>Taobao</a:t>
            </a:r>
            <a:endParaRPr lang="en-US" altLang="zh-CN" sz="1900" dirty="0" smtClean="0"/>
          </a:p>
          <a:p>
            <a:pPr marL="231775" lvl="2" indent="-231775">
              <a:spcBef>
                <a:spcPts val="1300"/>
              </a:spcBef>
              <a:buFont typeface="Arial" panose="020B0604020202020204" pitchFamily="34" charset="0"/>
              <a:buChar char="•"/>
            </a:pPr>
            <a:r>
              <a:rPr lang="en-US" altLang="zh-CN" sz="2600" dirty="0"/>
              <a:t>Why social network stimulate </a:t>
            </a:r>
            <a:r>
              <a:rPr lang="en-US" altLang="zh-CN" sz="2600" dirty="0" smtClean="0"/>
              <a:t>consumption</a:t>
            </a:r>
          </a:p>
          <a:p>
            <a:pPr marL="287338" lvl="5" indent="285750">
              <a:spcBef>
                <a:spcPts val="1300"/>
              </a:spcBef>
              <a:buFont typeface="Wingdings" panose="05000000000000000000" pitchFamily="2" charset="2"/>
              <a:buChar char="q"/>
            </a:pPr>
            <a:r>
              <a:rPr lang="en-US" altLang="zh-CN" sz="2000" dirty="0"/>
              <a:t>O</a:t>
            </a:r>
            <a:r>
              <a:rPr lang="en-US" altLang="zh-CN" sz="2000" dirty="0" smtClean="0"/>
              <a:t>nline </a:t>
            </a:r>
            <a:r>
              <a:rPr lang="en-US" altLang="zh-CN" sz="2000" dirty="0"/>
              <a:t>word-of-mouth communication through social influence activates impulse </a:t>
            </a:r>
            <a:r>
              <a:rPr lang="en-US" altLang="zh-CN" sz="2000" dirty="0" smtClean="0"/>
              <a:t>buying</a:t>
            </a:r>
            <a:endParaRPr lang="en-US" altLang="zh-CN" sz="2400" dirty="0"/>
          </a:p>
          <a:p>
            <a:pPr marL="287338" lvl="5" indent="285750">
              <a:spcBef>
                <a:spcPts val="1300"/>
              </a:spcBef>
              <a:buFont typeface="Wingdings" panose="05000000000000000000" pitchFamily="2" charset="2"/>
              <a:buChar char="q"/>
            </a:pPr>
            <a:r>
              <a:rPr lang="en-US" altLang="zh-CN" sz="2000" dirty="0"/>
              <a:t>Enterprises devises marketing strategies to increase sales volume by using social network sites</a:t>
            </a:r>
          </a:p>
          <a:p>
            <a:pPr lvl="2">
              <a:spcBef>
                <a:spcPts val="1300"/>
              </a:spcBef>
              <a:buFont typeface="Arial" panose="020B0604020202020204" pitchFamily="34" charset="0"/>
              <a:buChar char="•"/>
            </a:pPr>
            <a:endParaRPr lang="en-US" altLang="zh-CN" sz="2800" dirty="0"/>
          </a:p>
          <a:p>
            <a:pPr lvl="2">
              <a:spcBef>
                <a:spcPts val="1300"/>
              </a:spcBef>
              <a:buFont typeface="Arial" panose="020B0604020202020204" pitchFamily="34" charset="0"/>
              <a:buChar char="•"/>
            </a:pPr>
            <a:endParaRPr lang="en-US" altLang="zh-CN" sz="2800" dirty="0"/>
          </a:p>
        </p:txBody>
      </p:sp>
      <p:pic>
        <p:nvPicPr>
          <p:cNvPr id="7" name="Picture 6"/>
          <p:cNvPicPr>
            <a:picLocks noChangeAspect="1"/>
          </p:cNvPicPr>
          <p:nvPr/>
        </p:nvPicPr>
        <p:blipFill>
          <a:blip r:embed="rId4"/>
          <a:stretch>
            <a:fillRect/>
          </a:stretch>
        </p:blipFill>
        <p:spPr>
          <a:xfrm>
            <a:off x="470847" y="5116913"/>
            <a:ext cx="4693815" cy="1638535"/>
          </a:xfrm>
          <a:prstGeom prst="rect">
            <a:avLst/>
          </a:prstGeom>
        </p:spPr>
      </p:pic>
      <p:pic>
        <p:nvPicPr>
          <p:cNvPr id="15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7320" y="1212847"/>
            <a:ext cx="3967492" cy="3727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rotWithShape="1">
          <a:blip r:embed="rId6"/>
          <a:srcRect r="-5022"/>
          <a:stretch/>
        </p:blipFill>
        <p:spPr>
          <a:xfrm>
            <a:off x="5429564" y="5522802"/>
            <a:ext cx="6940752" cy="1305826"/>
          </a:xfrm>
          <a:prstGeom prst="rect">
            <a:avLst/>
          </a:prstGeom>
        </p:spPr>
      </p:pic>
      <p:cxnSp>
        <p:nvCxnSpPr>
          <p:cNvPr id="151" name="Straight Arrow Connector 150"/>
          <p:cNvCxnSpPr/>
          <p:nvPr/>
        </p:nvCxnSpPr>
        <p:spPr>
          <a:xfrm>
            <a:off x="5519366" y="3677189"/>
            <a:ext cx="1993727" cy="1745656"/>
          </a:xfrm>
          <a:prstGeom prst="straightConnector1">
            <a:avLst/>
          </a:prstGeom>
          <a:ln w="60325">
            <a:solidFill>
              <a:srgbClr val="FF5050">
                <a:alpha val="48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a:off x="3470148" y="4626483"/>
            <a:ext cx="0" cy="627905"/>
          </a:xfrm>
          <a:prstGeom prst="straightConnector1">
            <a:avLst/>
          </a:prstGeom>
          <a:ln w="60325">
            <a:solidFill>
              <a:srgbClr val="FF5050">
                <a:alpha val="48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5872830" y="1514901"/>
            <a:ext cx="1312716" cy="1"/>
          </a:xfrm>
          <a:prstGeom prst="straightConnector1">
            <a:avLst/>
          </a:prstGeom>
          <a:ln w="60325">
            <a:solidFill>
              <a:srgbClr val="FF5050">
                <a:alpha val="48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976749" y="2861809"/>
            <a:ext cx="4488634" cy="514988"/>
          </a:xfrm>
          <a:prstGeom prst="ellipse">
            <a:avLst/>
          </a:prstGeom>
          <a:noFill/>
          <a:ln w="539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17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7" y="204842"/>
            <a:ext cx="10772775" cy="1658198"/>
          </a:xfrm>
        </p:spPr>
        <p:txBody>
          <a:bodyPr>
            <a:normAutofit/>
          </a:bodyPr>
          <a:lstStyle/>
          <a:p>
            <a:r>
              <a:rPr lang="en-US" altLang="zh-CN" sz="4800" dirty="0"/>
              <a:t>Social Network </a:t>
            </a:r>
            <a:r>
              <a:rPr lang="en-US" altLang="zh-CN" sz="4800" dirty="0" smtClean="0"/>
              <a:t>Stimuli</a:t>
            </a:r>
            <a:endParaRPr lang="en-US" sz="4800" dirty="0"/>
          </a:p>
        </p:txBody>
      </p:sp>
      <p:sp>
        <p:nvSpPr>
          <p:cNvPr id="4" name="Content Placeholder 3"/>
          <p:cNvSpPr>
            <a:spLocks noGrp="1"/>
          </p:cNvSpPr>
          <p:nvPr>
            <p:ph idx="1"/>
          </p:nvPr>
        </p:nvSpPr>
        <p:spPr>
          <a:xfrm>
            <a:off x="676657" y="2011680"/>
            <a:ext cx="4638830" cy="3766185"/>
          </a:xfrm>
        </p:spPr>
        <p:txBody>
          <a:bodyPr>
            <a:normAutofit/>
          </a:bodyPr>
          <a:lstStyle/>
          <a:p>
            <a:pPr marL="231775" indent="-231775">
              <a:buFont typeface="Arial" panose="020B0604020202020204" pitchFamily="34" charset="0"/>
              <a:buChar char="•"/>
            </a:pPr>
            <a:r>
              <a:rPr lang="en-US" sz="2800" dirty="0" smtClean="0"/>
              <a:t>A typical example for offline consumption</a:t>
            </a:r>
          </a:p>
          <a:p>
            <a:pPr marL="487807" lvl="1" indent="-231775">
              <a:buFont typeface="Arial" panose="020B0604020202020204" pitchFamily="34" charset="0"/>
              <a:buChar char="•"/>
            </a:pPr>
            <a:r>
              <a:rPr lang="en-US" sz="2800" dirty="0" smtClean="0"/>
              <a:t>Check-in data (consumption activity)</a:t>
            </a:r>
          </a:p>
          <a:p>
            <a:pPr marL="487807" lvl="1" indent="-231775">
              <a:buFont typeface="Arial" panose="020B0604020202020204" pitchFamily="34" charset="0"/>
              <a:buChar char="•"/>
            </a:pPr>
            <a:r>
              <a:rPr lang="en-US" sz="2800" dirty="0" smtClean="0"/>
              <a:t>Social networks post (stimuli </a:t>
            </a:r>
            <a:r>
              <a:rPr lang="en-US" sz="2800" dirty="0"/>
              <a:t>r</a:t>
            </a:r>
            <a:r>
              <a:rPr lang="en-US" sz="2800" dirty="0" smtClean="0"/>
              <a:t>esource)</a:t>
            </a:r>
            <a:endParaRPr lang="en-US" sz="2800" dirty="0"/>
          </a:p>
        </p:txBody>
      </p:sp>
      <p:pic>
        <p:nvPicPr>
          <p:cNvPr id="5" name="Picture 4"/>
          <p:cNvPicPr>
            <a:picLocks noChangeAspect="1"/>
          </p:cNvPicPr>
          <p:nvPr/>
        </p:nvPicPr>
        <p:blipFill>
          <a:blip r:embed="rId3"/>
          <a:stretch>
            <a:fillRect/>
          </a:stretch>
        </p:blipFill>
        <p:spPr>
          <a:xfrm>
            <a:off x="5315486" y="1714400"/>
            <a:ext cx="6443340" cy="4360743"/>
          </a:xfrm>
          <a:prstGeom prst="rect">
            <a:avLst/>
          </a:prstGeom>
        </p:spPr>
      </p:pic>
    </p:spTree>
    <p:extLst>
      <p:ext uri="{BB962C8B-B14F-4D97-AF65-F5344CB8AC3E}">
        <p14:creationId xmlns:p14="http://schemas.microsoft.com/office/powerpoint/2010/main" val="268186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8342" y="116379"/>
            <a:ext cx="7561257" cy="1066799"/>
          </a:xfrm>
        </p:spPr>
        <p:txBody>
          <a:bodyPr>
            <a:normAutofit/>
          </a:bodyPr>
          <a:lstStyle/>
          <a:p>
            <a:r>
              <a:rPr lang="en-US" dirty="0" smtClean="0"/>
              <a:t>Dynamic Option Matrix</a:t>
            </a:r>
            <a:endParaRPr lang="en-US" dirty="0"/>
          </a:p>
        </p:txBody>
      </p:sp>
      <p:pic>
        <p:nvPicPr>
          <p:cNvPr id="71" name="Picture 70"/>
          <p:cNvPicPr>
            <a:picLocks noChangeAspect="1"/>
          </p:cNvPicPr>
          <p:nvPr/>
        </p:nvPicPr>
        <p:blipFill>
          <a:blip r:embed="rId3"/>
          <a:stretch>
            <a:fillRect/>
          </a:stretch>
        </p:blipFill>
        <p:spPr>
          <a:xfrm>
            <a:off x="0" y="1280487"/>
            <a:ext cx="12192000" cy="4672571"/>
          </a:xfrm>
          <a:prstGeom prst="rect">
            <a:avLst/>
          </a:prstGeom>
        </p:spPr>
      </p:pic>
    </p:spTree>
    <p:extLst>
      <p:ext uri="{BB962C8B-B14F-4D97-AF65-F5344CB8AC3E}">
        <p14:creationId xmlns:p14="http://schemas.microsoft.com/office/powerpoint/2010/main" val="204427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etropolitan">
  <a:themeElements>
    <a:clrScheme name="Custom 3">
      <a:dk1>
        <a:sysClr val="windowText" lastClr="000000"/>
      </a:dk1>
      <a:lt1>
        <a:sysClr val="window" lastClr="FFFFFF"/>
      </a:lt1>
      <a:dk2>
        <a:srgbClr val="335B74"/>
      </a:dk2>
      <a:lt2>
        <a:srgbClr val="DFE3E5"/>
      </a:lt2>
      <a:accent1>
        <a:srgbClr val="0070C0"/>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1_Metro_Light_Template">
  <a:themeElements>
    <a:clrScheme name="Shira_Metro">
      <a:dk1>
        <a:sysClr val="windowText" lastClr="000000"/>
      </a:dk1>
      <a:lt1>
        <a:sysClr val="window" lastClr="FFFFFF"/>
      </a:lt1>
      <a:dk2>
        <a:srgbClr val="4E5B6F"/>
      </a:dk2>
      <a:lt2>
        <a:srgbClr val="D8D8D8"/>
      </a:lt2>
      <a:accent1>
        <a:srgbClr val="6AB72B"/>
      </a:accent1>
      <a:accent2>
        <a:srgbClr val="CC126B"/>
      </a:accent2>
      <a:accent3>
        <a:srgbClr val="E5A401"/>
      </a:accent3>
      <a:accent4>
        <a:srgbClr val="0097C0"/>
      </a:accent4>
      <a:accent5>
        <a:srgbClr val="6A82C4"/>
      </a:accent5>
      <a:accent6>
        <a:srgbClr val="1AB39F"/>
      </a:accent6>
      <a:hlink>
        <a:srgbClr val="EB8803"/>
      </a:hlink>
      <a:folHlink>
        <a:srgbClr val="5F7791"/>
      </a:folHlink>
    </a:clrScheme>
    <a:fontScheme name="Segoe Theme">
      <a:majorFont>
        <a:latin typeface="Segoe UI Semibold"/>
        <a:ea typeface=""/>
        <a:cs typeface="Arial"/>
      </a:majorFont>
      <a:minorFont>
        <a:latin typeface="Segoe UI"/>
        <a:ea typeface=""/>
        <a:cs typeface="Arial"/>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Metro Brand Template Light 4x3">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41708</TotalTime>
  <Words>2365</Words>
  <Application>Microsoft Office PowerPoint</Application>
  <PresentationFormat>Widescreen</PresentationFormat>
  <Paragraphs>269</Paragraphs>
  <Slides>22</Slides>
  <Notes>22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22</vt:i4>
      </vt:variant>
    </vt:vector>
  </HeadingPairs>
  <TitlesOfParts>
    <vt:vector size="35" baseType="lpstr">
      <vt:lpstr>맑은 고딕</vt:lpstr>
      <vt:lpstr>Segoe Light</vt:lpstr>
      <vt:lpstr>宋体</vt:lpstr>
      <vt:lpstr>Arial</vt:lpstr>
      <vt:lpstr>Calibri</vt:lpstr>
      <vt:lpstr>Calibri Light</vt:lpstr>
      <vt:lpstr>Cambria Math</vt:lpstr>
      <vt:lpstr>Segoe UI</vt:lpstr>
      <vt:lpstr>Segoe UI Light</vt:lpstr>
      <vt:lpstr>Wingdings</vt:lpstr>
      <vt:lpstr>Metropolitan</vt:lpstr>
      <vt:lpstr>1_Metro_Light_Template</vt:lpstr>
      <vt:lpstr>Metro Brand Template Light 4x3</vt:lpstr>
      <vt:lpstr>Mining Consumer Impulsivity  from Offline and Online Behavior</vt:lpstr>
      <vt:lpstr>Consumer Impulsivity</vt:lpstr>
      <vt:lpstr>PowerPoint Presentation</vt:lpstr>
      <vt:lpstr>PowerPoint Presentation</vt:lpstr>
      <vt:lpstr>PowerPoint Presentation</vt:lpstr>
      <vt:lpstr>Our Task</vt:lpstr>
      <vt:lpstr>Social Network Stimuli</vt:lpstr>
      <vt:lpstr>Social Network Stimuli</vt:lpstr>
      <vt:lpstr>Dynamic Option Matrix</vt:lpstr>
      <vt:lpstr>Impulsivity Concept</vt:lpstr>
      <vt:lpstr>Consumer Impulsivity Model</vt:lpstr>
      <vt:lpstr>Consumer Impulsivity Model</vt:lpstr>
      <vt:lpstr>Consumer Impulsivity Model</vt:lpstr>
      <vt:lpstr>Offline Consumption Behavior</vt:lpstr>
      <vt:lpstr>Online Consumption Behavior</vt:lpstr>
      <vt:lpstr>Experiment</vt:lpstr>
      <vt:lpstr>Effectiveness</vt:lpstr>
      <vt:lpstr>Prediction</vt:lpstr>
      <vt:lpstr>PowerPoint Presentation</vt:lpstr>
      <vt:lpstr>Discussion</vt:lpstr>
      <vt:lpstr>Summary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Are Where You Go: Inferring Demographic  Attributes from Location Check-ins</dc:title>
  <dc:creator>Wen Zhong</dc:creator>
  <cp:lastModifiedBy>Fuzheng Zhang</cp:lastModifiedBy>
  <cp:revision>870</cp:revision>
  <dcterms:created xsi:type="dcterms:W3CDTF">2014-11-28T16:01:48Z</dcterms:created>
  <dcterms:modified xsi:type="dcterms:W3CDTF">2015-09-07T02:03:46Z</dcterms:modified>
</cp:coreProperties>
</file>